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1"/>
  </p:notesMasterIdLst>
  <p:sldIdLst>
    <p:sldId id="1038" r:id="rId5"/>
    <p:sldId id="259" r:id="rId6"/>
    <p:sldId id="1035" r:id="rId7"/>
    <p:sldId id="1036" r:id="rId8"/>
    <p:sldId id="1037" r:id="rId9"/>
    <p:sldId id="262" r:id="rId10"/>
  </p:sldIdLst>
  <p:sldSz cx="12192000" cy="6858000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9A"/>
    <a:srgbClr val="35776A"/>
    <a:srgbClr val="80C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21"/>
    <p:restoredTop sz="94712"/>
  </p:normalViewPr>
  <p:slideViewPr>
    <p:cSldViewPr snapToGrid="0">
      <p:cViewPr varScale="1">
        <p:scale>
          <a:sx n="73" d="100"/>
          <a:sy n="73" d="100"/>
        </p:scale>
        <p:origin x="7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9CBB2-B9D7-4553-8035-121C4B87524E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E35B3-403A-44FF-9A48-7626516026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2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E35B3-403A-44FF-9A48-76265160266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695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2A43BB8-B6BF-BD44-B3CF-67A10B9EB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697357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2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79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rgbClr val="80C3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6C454A91-1296-2642-8E21-8AE3ADF6F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90" cy="8147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0C4AF47-2D76-4844-B126-EA8101BF3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964057"/>
            <a:ext cx="5410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79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rgbClr val="80C3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6C454A91-1296-2642-8E21-8AE3ADF6F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90" cy="8147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B0E837E-ED52-4443-B26E-B36275E02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811657"/>
            <a:ext cx="5410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8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79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rgbClr val="80C3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6C454A91-1296-2642-8E21-8AE3ADF6F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90" cy="8147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0A0CEF7-19C2-174C-98E6-0538A5E504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3200" y="456057"/>
            <a:ext cx="4800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79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rgbClr val="80C3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6C454A91-1296-2642-8E21-8AE3ADF6F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90" cy="8147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633BC3A-5551-8742-B820-72BE85A1B8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989457"/>
            <a:ext cx="54102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2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79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rgbClr val="80C3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6C454A91-1296-2642-8E21-8AE3ADF6F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90" cy="8147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7B22F74-20E0-E843-829C-1744C47DA7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856107"/>
            <a:ext cx="54102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60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B26C68-B06C-A54D-AD3F-6CE4B3F69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8657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3568A3B-FFBD-804E-9ED1-EC34E1ABB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8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D3BCCF4-A30B-4540-986C-AD2A5D554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288000"/>
            <a:ext cx="9080500" cy="40132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3568A3B-FFBD-804E-9ED1-EC34E1ABB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22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45B54D9-5E3C-1C45-AC9A-620253524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1008000"/>
            <a:ext cx="9080500" cy="31242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B23255E-F287-DA40-9BF3-733B755FC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5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90A50A9-44E5-B94B-8699-F41CA7833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497332"/>
            <a:ext cx="9080500" cy="36322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5D47992-D1B4-0144-96BA-F2D721DA7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4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E69E1C1-43BF-604A-83CD-563997DCB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6850" y="403256"/>
            <a:ext cx="6718300" cy="40132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0FB08E7-3264-E347-A717-005468C26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1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2A43BB8-B6BF-BD44-B3CF-67A10B9EB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697357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0EEF606-D31B-5D45-99D0-B1CABF33D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893572"/>
            <a:ext cx="9080500" cy="30226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34AF6B4-6F25-2A46-ABF6-0D234D0F3E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29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Osan ylätunniste">
    <p:bg>
      <p:bgPr>
        <a:solidFill>
          <a:srgbClr val="357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A4326A6-10C2-5749-9A80-CAE4917DB7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683260"/>
            <a:ext cx="9080500" cy="34798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734019C-1A46-0F43-BB2F-3BBEA13801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1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5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35776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5776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12848EB-56B1-7045-9A13-C6F2E644E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288000"/>
            <a:ext cx="9080500" cy="40132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73D71AB-C78E-9549-A6DA-8ECEB7E26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6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35776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5776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9D74528-46E5-A54C-8FB7-936E65241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8000" y="936000"/>
            <a:ext cx="9080500" cy="31242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8DD50FF-1129-1045-80E6-CEE80791E5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2011" cy="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11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35776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5776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AD666C8-61FC-694D-80A5-B4934F1DF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506476"/>
            <a:ext cx="9080500" cy="36322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133D616-EFB6-D64F-8296-AEFF884464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2011" cy="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9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35776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5776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477EF21-CE4D-4F49-AEF1-75E011839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6850" y="403256"/>
            <a:ext cx="6718300" cy="40132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2BFC251-DF11-614A-AEEC-A109F311F8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2011" cy="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57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35776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5776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0A5A0DA-1121-9A4B-8516-01970106C1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50" y="719836"/>
            <a:ext cx="9080500" cy="30226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0A38149-4FFD-1348-BEBA-CA1EB5E14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2011" cy="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53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26864"/>
            <a:ext cx="10515600" cy="81372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35776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50992"/>
            <a:ext cx="10515600" cy="102387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5776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872539F-C13C-2240-9853-AB09D6D67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400" y="655828"/>
            <a:ext cx="9080500" cy="34798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0132D38-7B16-324B-BD76-9FDF7935D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92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85D542-4663-244B-9EC1-449E68220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27754" y="4464000"/>
            <a:ext cx="6642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64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636E496-18EF-E141-9B70-BEAD80FDB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66900" y="4333875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2A43BB8-B6BF-BD44-B3CF-67A10B9EB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697357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05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90B3E7A-FDEA-B448-9A69-C078A7C38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33828" y="4638675"/>
            <a:ext cx="6057900" cy="20828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5152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1D15E11-2858-F84F-B5DD-9F521E03C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76528" y="3851275"/>
            <a:ext cx="4800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A85D542-4663-244B-9EC1-449E68220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246" y="4464000"/>
            <a:ext cx="6642100" cy="22098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1577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3D72B4-52FD-0A47-8CC7-6FC2CA7D9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88" y="240919"/>
            <a:ext cx="5613400" cy="21463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2539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90B3E7A-FDEA-B448-9A69-C078A7C38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68552" y="365125"/>
            <a:ext cx="6057900" cy="20828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8605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B3E0A40-DD6A-D646-BBA9-3B7D3FFB5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365125"/>
            <a:ext cx="5448300" cy="21844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5922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2B8B4EB-FEF8-4B47-ADFB-F6A5C6465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76528" y="3851275"/>
            <a:ext cx="4800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09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0F407DD1-E1B8-BF47-90CF-F97F471D3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60398" y="4456112"/>
            <a:ext cx="6057900" cy="20828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0261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309957B-E7E2-8A4C-95B2-D39FF5E27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0500" y="3851275"/>
            <a:ext cx="4800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89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4585497-E11A-9B4E-96E0-5398F040D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850" y="4329112"/>
            <a:ext cx="6642100" cy="22098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47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509B6F4-5B50-DA4C-969C-50C71EA8E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964057"/>
            <a:ext cx="5410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29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47186B3B-19A8-684B-BA68-4D1996B35F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3799643" cy="6858000"/>
          </a:xfrm>
        </p:spPr>
        <p:txBody>
          <a:bodyPr/>
          <a:lstStyle>
            <a:lvl1pPr marL="0" indent="0">
              <a:buNone/>
              <a:defRPr sz="3200">
                <a:solidFill>
                  <a:srgbClr val="00799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5865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9256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7BC71980-79A3-1945-B93C-023E5F7357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1825625"/>
            <a:ext cx="3200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0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9256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D7F469E-52D1-B947-BD50-5C8DCCC6C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8200" y="1825625"/>
            <a:ext cx="4165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61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9256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350C95C-DF9D-5B41-BD0E-BC5E9591C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8038" y="1825625"/>
            <a:ext cx="4205762" cy="22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72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9256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4033763-74B2-274A-9C5C-0193D34E1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1825625"/>
            <a:ext cx="28448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0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9256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61E21FE-6D57-E14F-9D04-F5B5E44F69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1825625"/>
            <a:ext cx="4114800" cy="22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5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9256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9256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F1DE8E4-BAB3-BF49-A17E-8575512BC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1200" y="1825625"/>
            <a:ext cx="3022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11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1801E00-D9F8-8747-95B4-528CD4637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8232" y="4212019"/>
            <a:ext cx="1600200" cy="17272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54971E56-3F4A-0E46-B92B-222A1485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3AD89D24-3357-AD4E-8C4F-0EBCF7EA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739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0AEC797-6735-F947-BDF9-069C27BF42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2208" y="4808919"/>
            <a:ext cx="20828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7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sisal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882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ACCD80C-0517-9842-A3E4-44CF70222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811657"/>
            <a:ext cx="5410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32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4AE70CF-BC3F-4D4C-9DE9-45F887751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9808" y="4744712"/>
            <a:ext cx="2235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6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63DB437-2E9F-694E-AA34-06680E6381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4008" y="4744712"/>
            <a:ext cx="14224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38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0F263E9-47DE-0948-B297-88FE33DA81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1408" y="4772144"/>
            <a:ext cx="2133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81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9CD12E7-9E55-9546-A431-49726B3A8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2558" y="4752332"/>
            <a:ext cx="15113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6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1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2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68AB06-9BFE-F74C-88EE-8F2AD7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903F3E-1D39-FD48-953D-0C289C6B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40CEE7-E7DA-D942-AD3C-65A91ED7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2A43BB8-B6BF-BD44-B3CF-67A10B9EB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697357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0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12">
            <a:extLst>
              <a:ext uri="{FF2B5EF4-FFF2-40B4-BE49-F238E27FC236}">
                <a16:creationId xmlns:a16="http://schemas.microsoft.com/office/drawing/2014/main" id="{FBD8538B-E11A-854F-8171-870BCE06E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03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24325-BED4-7247-AB95-5250F6A1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FB45E1-A9E4-C642-A9CD-DE4BDE457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5BC889B-196D-5647-A007-153FFE76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712BC72-0475-8745-A9A7-EB026B45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A56C7F-41CD-F343-AA27-A2205490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12">
            <a:extLst>
              <a:ext uri="{FF2B5EF4-FFF2-40B4-BE49-F238E27FC236}">
                <a16:creationId xmlns:a16="http://schemas.microsoft.com/office/drawing/2014/main" id="{916852C7-9D0E-B445-B9C6-3A73F6A65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6CC4FCD-DF02-BB4B-B4FA-31847E9AF7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3200" y="456057"/>
            <a:ext cx="4800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38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8EF7BC-B990-374B-9C79-068EAC74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1A982B-08AE-534F-9FD6-22CEB811B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8374C2-67EC-C44F-8E54-65705ECB1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485E0E-5118-AE4E-987C-1AFAAB9C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42CB54D-60F0-F146-AAE1-488DD6A2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83973A3-E812-9440-AE53-FC84B2A3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12">
            <a:extLst>
              <a:ext uri="{FF2B5EF4-FFF2-40B4-BE49-F238E27FC236}">
                <a16:creationId xmlns:a16="http://schemas.microsoft.com/office/drawing/2014/main" id="{90F20EEE-88EA-F24D-BC50-C7025E516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92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8AE5C6-A3F7-DF42-BB99-F0AD9E88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DC093C8-1051-3B4D-8948-6EA1C744A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849B27E-04ED-5A40-B775-955E268B6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0FFA472-FFEF-B34F-BAAB-2F049C2D5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78507CF-B296-DA4F-BA3A-F9B3B8D29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088C1ED-160F-F444-A72B-C3E66EB5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021D74C-8ED8-4942-81C6-4EDF0DBB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3AF31B9-2AD5-7145-A060-B7DE2EE7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12">
            <a:extLst>
              <a:ext uri="{FF2B5EF4-FFF2-40B4-BE49-F238E27FC236}">
                <a16:creationId xmlns:a16="http://schemas.microsoft.com/office/drawing/2014/main" id="{0EEF73CA-9B28-BC4A-BE99-D20DD80DE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31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E36718-3C44-F842-B47C-FDD4176E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281468-A449-DF45-AD65-E241677B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5A57C1-B52D-0341-A767-8469D7D1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EAE4B5-036C-374C-9D82-C417DAE2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12">
            <a:extLst>
              <a:ext uri="{FF2B5EF4-FFF2-40B4-BE49-F238E27FC236}">
                <a16:creationId xmlns:a16="http://schemas.microsoft.com/office/drawing/2014/main" id="{6F35BA30-D3D8-BF46-9491-1E3C1F142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90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Vain 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E36718-3C44-F842-B47C-FDD4176E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281468-A449-DF45-AD65-E241677B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5A57C1-B52D-0341-A767-8469D7D1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EAE4B5-036C-374C-9D82-C417DAE2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12">
            <a:extLst>
              <a:ext uri="{FF2B5EF4-FFF2-40B4-BE49-F238E27FC236}">
                <a16:creationId xmlns:a16="http://schemas.microsoft.com/office/drawing/2014/main" id="{6F35BA30-D3D8-BF46-9491-1E3C1F142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06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Vain otsikk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E36718-3C44-F842-B47C-FDD4176E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281468-A449-DF45-AD65-E241677B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5A57C1-B52D-0341-A767-8469D7D1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EAE4B5-036C-374C-9D82-C417DAE2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12">
            <a:extLst>
              <a:ext uri="{FF2B5EF4-FFF2-40B4-BE49-F238E27FC236}">
                <a16:creationId xmlns:a16="http://schemas.microsoft.com/office/drawing/2014/main" id="{6F35BA30-D3D8-BF46-9491-1E3C1F142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0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9002A01-83F5-CA47-B750-74ADA4A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2AE8133-8026-004D-8EB9-2283354F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31050E-339E-DE40-8950-AB5E22FB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12">
            <a:extLst>
              <a:ext uri="{FF2B5EF4-FFF2-40B4-BE49-F238E27FC236}">
                <a16:creationId xmlns:a16="http://schemas.microsoft.com/office/drawing/2014/main" id="{82151408-4792-9043-BA61-3EA1125F9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47186B3B-19A8-684B-BA68-4D1996B35F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3799643" cy="6858000"/>
          </a:xfrm>
        </p:spPr>
        <p:txBody>
          <a:bodyPr/>
          <a:lstStyle>
            <a:lvl1pPr marL="0" indent="0">
              <a:buNone/>
              <a:defRPr sz="3200">
                <a:solidFill>
                  <a:srgbClr val="00799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99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F22742-40AF-AA46-BC17-72BED734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600" y="6356350"/>
            <a:ext cx="1301496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356350"/>
            <a:ext cx="1185672" cy="365125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5233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1801E00-D9F8-8747-95B4-528CD4637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8232" y="4212019"/>
            <a:ext cx="1600200" cy="17272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54971E56-3F4A-0E46-B92B-222A1485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3AD89D24-3357-AD4E-8C4F-0EBCF7EA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1288" cy="4351338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  <a:lvl2pPr>
              <a:defRPr>
                <a:solidFill>
                  <a:srgbClr val="00799A"/>
                </a:solidFill>
              </a:defRPr>
            </a:lvl2pPr>
            <a:lvl3pPr>
              <a:defRPr>
                <a:solidFill>
                  <a:srgbClr val="00799A"/>
                </a:solidFill>
              </a:defRPr>
            </a:lvl3pPr>
            <a:lvl4pPr>
              <a:defRPr>
                <a:solidFill>
                  <a:srgbClr val="00799A"/>
                </a:solidFill>
              </a:defRPr>
            </a:lvl4pPr>
            <a:lvl5pPr>
              <a:defRPr>
                <a:solidFill>
                  <a:srgbClr val="00799A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79620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3AF7-EA12-644F-A36C-4CF30C9A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3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82DE07-AF02-B04D-A641-7C8D8F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40D231-7F15-E746-9A15-0B625CE9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EFA90-2CC0-0C44-827F-80849215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99A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F8F38D-13FC-FA45-8960-A6E0DE7BB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80000"/>
            <a:ext cx="2804073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9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E2814F0-9653-2A42-8F94-0682C0F0C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989457"/>
            <a:ext cx="54102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467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9002A01-83F5-CA47-B750-74ADA4A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19BC-D774-2940-B5E9-93319ECE16B6}" type="datetimeFigureOut">
              <a:rPr lang="fi-FI" smtClean="0"/>
              <a:t>19.9.2022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2AE8133-8026-004D-8EB9-2283354F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31050E-339E-DE40-8950-AB5E22FB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3490C-B401-7445-84BA-EA6FCE9C76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12">
            <a:extLst>
              <a:ext uri="{FF2B5EF4-FFF2-40B4-BE49-F238E27FC236}">
                <a16:creationId xmlns:a16="http://schemas.microsoft.com/office/drawing/2014/main" id="{82151408-4792-9043-BA61-3EA1125F9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8800" y="174086"/>
            <a:ext cx="2804073" cy="4896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E634D2-610B-D75B-F076-656382F52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996" y="517531"/>
            <a:ext cx="11379004" cy="890588"/>
          </a:xfrm>
        </p:spPr>
        <p:txBody>
          <a:bodyPr/>
          <a:lstStyle>
            <a:lvl1pPr marL="0" indent="0">
              <a:buNone/>
              <a:defRPr sz="4000"/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1DF304-C201-0AB1-2D16-C4B4F7BB1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8" y="1589324"/>
            <a:ext cx="10740775" cy="4215575"/>
          </a:xfrm>
        </p:spPr>
        <p:txBody>
          <a:bodyPr numCol="2"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67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1F7F024-9E0B-1E47-BEB3-030B4D68A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88" cy="81478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C413381-F752-B541-AAB3-1880E903A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856107"/>
            <a:ext cx="54102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1A96-7C2E-A148-89A6-28DFBF7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4618"/>
            <a:ext cx="10515600" cy="88823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799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5C5357-1E30-7A4C-B39E-69D072BB9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73168"/>
            <a:ext cx="10515600" cy="48463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79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59910DDF-4909-7D41-AD90-2B0C764CE23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663440"/>
            <a:ext cx="10515600" cy="0"/>
          </a:xfrm>
          <a:prstGeom prst="line">
            <a:avLst/>
          </a:prstGeom>
          <a:ln w="25400" cap="rnd">
            <a:solidFill>
              <a:srgbClr val="80C3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6C454A91-1296-2642-8E21-8AE3ADF6F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483765"/>
            <a:ext cx="4666490" cy="81478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D947B97-F609-6240-9356-408ACF8D1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0" y="697357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6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1B024F1-6B6D-FF45-BFCA-C6A354D8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715644-9DBD-CF43-8CC4-C66B3E9E6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53BFE6-92ED-0C4C-8B39-FBAC243C8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A9519BC-D774-2940-B5E9-93319ECE16B6}" type="datetimeFigureOut">
              <a:rPr lang="fi-FI" smtClean="0"/>
              <a:pPr/>
              <a:t>19.9.2022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D3DE40-CB06-9545-844F-DF7EB241A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E732F3-8CB3-7847-B3B2-5926AD051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AC3490C-B401-7445-84BA-EA6FCE9C76E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43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87" r:id="rId2"/>
    <p:sldLayoutId id="2147483781" r:id="rId3"/>
    <p:sldLayoutId id="2147483661" r:id="rId4"/>
    <p:sldLayoutId id="2147483662" r:id="rId5"/>
    <p:sldLayoutId id="2147483663" r:id="rId6"/>
    <p:sldLayoutId id="2147483670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71" r:id="rId13"/>
    <p:sldLayoutId id="2147483669" r:id="rId14"/>
    <p:sldLayoutId id="2147483675" r:id="rId15"/>
    <p:sldLayoutId id="2147483717" r:id="rId16"/>
    <p:sldLayoutId id="2147483673" r:id="rId17"/>
    <p:sldLayoutId id="2147483677" r:id="rId18"/>
    <p:sldLayoutId id="2147483674" r:id="rId19"/>
    <p:sldLayoutId id="2147483651" r:id="rId20"/>
    <p:sldLayoutId id="2147483676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7" r:id="rId28"/>
    <p:sldLayoutId id="2147483684" r:id="rId29"/>
    <p:sldLayoutId id="2147483685" r:id="rId30"/>
    <p:sldLayoutId id="2147483686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713" r:id="rId40"/>
    <p:sldLayoutId id="2147483696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698" r:id="rId47"/>
    <p:sldLayoutId id="2147483704" r:id="rId48"/>
    <p:sldLayoutId id="2147483785" r:id="rId49"/>
    <p:sldLayoutId id="2147483705" r:id="rId50"/>
    <p:sldLayoutId id="2147483706" r:id="rId51"/>
    <p:sldLayoutId id="2147483707" r:id="rId52"/>
    <p:sldLayoutId id="2147483708" r:id="rId53"/>
    <p:sldLayoutId id="2147483716" r:id="rId54"/>
    <p:sldLayoutId id="2147483714" r:id="rId55"/>
    <p:sldLayoutId id="2147483715" r:id="rId56"/>
    <p:sldLayoutId id="2147483660" r:id="rId57"/>
    <p:sldLayoutId id="2147483650" r:id="rId58"/>
    <p:sldLayoutId id="2147483672" r:id="rId59"/>
    <p:sldLayoutId id="2147483652" r:id="rId60"/>
    <p:sldLayoutId id="2147483653" r:id="rId61"/>
    <p:sldLayoutId id="2147483654" r:id="rId62"/>
    <p:sldLayoutId id="2147483718" r:id="rId63"/>
    <p:sldLayoutId id="2147483719" r:id="rId64"/>
    <p:sldLayoutId id="2147483655" r:id="rId65"/>
    <p:sldLayoutId id="2147483757" r:id="rId66"/>
    <p:sldLayoutId id="2147483764" r:id="rId67"/>
    <p:sldLayoutId id="2147483770" r:id="rId68"/>
    <p:sldLayoutId id="2147483771" r:id="rId69"/>
    <p:sldLayoutId id="2147483786" r:id="rId7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Posterama" panose="020B0604020202020204" pitchFamily="34" charset="0"/>
          <a:ea typeface="+mj-ea"/>
          <a:cs typeface="Posteram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FC9-6C30-3B75-BEC3-53E5BC790C89}"/>
              </a:ext>
            </a:extLst>
          </p:cNvPr>
          <p:cNvSpPr txBox="1">
            <a:spLocks/>
          </p:cNvSpPr>
          <p:nvPr/>
        </p:nvSpPr>
        <p:spPr>
          <a:xfrm>
            <a:off x="-1" y="906148"/>
            <a:ext cx="12192000" cy="715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Posterama" panose="020B0604020202020204" pitchFamily="34" charset="0"/>
                <a:ea typeface="+mj-ea"/>
                <a:cs typeface="Posterama" panose="020B0604020202020204" pitchFamily="34" charset="0"/>
              </a:defRPr>
            </a:lvl1pPr>
          </a:lstStyle>
          <a:p>
            <a:pPr algn="ctr"/>
            <a:r>
              <a:rPr lang="fi-FI" sz="3600" dirty="0">
                <a:solidFill>
                  <a:schemeClr val="tx2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Seutustrategian toteutusohjelma 2023-2026</a:t>
            </a:r>
            <a:endParaRPr lang="en-FI" sz="3600" dirty="0">
              <a:solidFill>
                <a:schemeClr val="tx2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EFC5BD-130C-8232-8E04-5C88C42A49E5}"/>
              </a:ext>
            </a:extLst>
          </p:cNvPr>
          <p:cNvSpPr txBox="1"/>
          <p:nvPr/>
        </p:nvSpPr>
        <p:spPr>
          <a:xfrm>
            <a:off x="0" y="6102490"/>
            <a:ext cx="12191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1500" dirty="0">
                <a:solidFill>
                  <a:schemeClr val="tx2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Tampere  |  Kangasala  |  Lempäälä  |  Nokia  |  Orivesi  |  Pirkkala  |  Vesilahti  |  Ylöjärvi </a:t>
            </a:r>
          </a:p>
        </p:txBody>
      </p:sp>
      <p:pic>
        <p:nvPicPr>
          <p:cNvPr id="4" name="Picture 3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BB31377F-5D63-029F-1BE0-583DE978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01" y="2603939"/>
            <a:ext cx="10783699" cy="309031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A0A0D57-9500-0B59-85F7-FD6C64E0755A}"/>
              </a:ext>
            </a:extLst>
          </p:cNvPr>
          <p:cNvSpPr>
            <a:spLocks noGrp="1"/>
          </p:cNvSpPr>
          <p:nvPr/>
        </p:nvSpPr>
        <p:spPr>
          <a:xfrm>
            <a:off x="0" y="1374284"/>
            <a:ext cx="12192000" cy="4939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FI" sz="2500" dirty="0">
              <a:solidFill>
                <a:schemeClr val="tx2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6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6C366-5F8B-F66C-CC2B-06B3D357B635}"/>
              </a:ext>
            </a:extLst>
          </p:cNvPr>
          <p:cNvSpPr txBox="1">
            <a:spLocks/>
          </p:cNvSpPr>
          <p:nvPr/>
        </p:nvSpPr>
        <p:spPr>
          <a:xfrm>
            <a:off x="-232475" y="496595"/>
            <a:ext cx="12192000" cy="5975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Posterama" panose="020B0604020202020204" pitchFamily="34" charset="0"/>
                <a:ea typeface="+mj-ea"/>
                <a:cs typeface="Posterama" panose="020B0604020202020204" pitchFamily="34" charset="0"/>
              </a:defRPr>
            </a:lvl1pPr>
          </a:lstStyle>
          <a:p>
            <a:pPr algn="ctr"/>
            <a:r>
              <a:rPr lang="en-FI" sz="3200" dirty="0"/>
              <a:t>Vehreä metropolimme</a:t>
            </a:r>
            <a:r>
              <a:rPr lang="fi-FI" sz="3200" dirty="0"/>
              <a:t> 2040</a:t>
            </a:r>
            <a:endParaRPr lang="en-FI" sz="3200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62F1F2-62FE-C941-6CCD-9FD9FC755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03" y="1243697"/>
            <a:ext cx="2545584" cy="167089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BD36AD6-A193-604C-BA53-F00E3B9E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77" y="1224802"/>
            <a:ext cx="3487564" cy="1726961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AB4EF432-F02B-7F12-B7B7-1A8A8B430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284" y="881218"/>
            <a:ext cx="1991223" cy="2053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6E73C3-A1E1-A34E-AC20-1F27A96AEC14}"/>
              </a:ext>
            </a:extLst>
          </p:cNvPr>
          <p:cNvSpPr txBox="1"/>
          <p:nvPr/>
        </p:nvSpPr>
        <p:spPr>
          <a:xfrm>
            <a:off x="541457" y="3114760"/>
            <a:ext cx="28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6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Lumoava arki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6C02-211E-4D7F-D1ED-55A70B2B79B6}"/>
              </a:ext>
            </a:extLst>
          </p:cNvPr>
          <p:cNvSpPr txBox="1"/>
          <p:nvPr/>
        </p:nvSpPr>
        <p:spPr>
          <a:xfrm>
            <a:off x="541457" y="3539141"/>
            <a:ext cx="3600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Kaupunkiseudulla voi asua eurooppa­laisittain urbaanisti tai maaseudun kylissä. Naapurustomme ovat turvallisia ja viihtyisiä.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Asukkaille on tarjolla älykkäitä liikkumis­mahdollisuuksia ja elämyksiä vapaa-aikaan. Luonnon sinivihreys ihastuttaa arkeamme. Kuntien palvelut on viritetty tuottamaan asukkaille hyvinvointia ja elämänlaatua.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Asukasosallisuus ja yhteenkuuluvuus vahvistavat ilmapiiriä. Kaupunkiseutu on kaikille läheinen.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8BDB3-F1C9-3B04-7ED5-01E0694DADCB}"/>
              </a:ext>
            </a:extLst>
          </p:cNvPr>
          <p:cNvSpPr txBox="1"/>
          <p:nvPr/>
        </p:nvSpPr>
        <p:spPr>
          <a:xfrm>
            <a:off x="4307049" y="3114760"/>
            <a:ext cx="28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6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Fiksu kasvu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1EAF20-9F03-41FE-5C01-1C69D9061F79}"/>
              </a:ext>
            </a:extLst>
          </p:cNvPr>
          <p:cNvSpPr txBox="1"/>
          <p:nvPr/>
        </p:nvSpPr>
        <p:spPr>
          <a:xfrm>
            <a:off x="8221543" y="3114760"/>
            <a:ext cx="28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6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Maailmalle auki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6343F9-D59A-BC30-56FD-2AAA77DF7556}"/>
              </a:ext>
            </a:extLst>
          </p:cNvPr>
          <p:cNvSpPr txBox="1"/>
          <p:nvPr/>
        </p:nvSpPr>
        <p:spPr>
          <a:xfrm>
            <a:off x="4307049" y="3539141"/>
            <a:ext cx="3600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Toimimme ekologisesti kestävästi ja kuntarajattomasti. Kasvun selkärankana on eheä ja vahva yhdyskuntarakenne.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Seudullinen elinkeinopolitiikka vauhdittaa yritystoiminnan kestävää siirtymää ja panostaa valittuihin kärkiin.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Kaupunkiseudun työpaikat lisääntyvät, koulutus ja osaaminen kohtaa työ­paikkojen tarpeet.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Yritysten sijoittumisessa ei katsota kuntarajoja.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8BCAD-C5F4-734B-ECE0-A18589865151}"/>
              </a:ext>
            </a:extLst>
          </p:cNvPr>
          <p:cNvSpPr txBox="1"/>
          <p:nvPr/>
        </p:nvSpPr>
        <p:spPr>
          <a:xfrm>
            <a:off x="8221543" y="3539141"/>
            <a:ext cx="360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Teemme kaupunkiseutua maailmalla </a:t>
            </a:r>
            <a:b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tunnetuksi ja parannamme yhteyksiä. </a:t>
            </a:r>
            <a:b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Tänne on helppo saapua.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Tuemme monikulttuurisuutta ja </a:t>
            </a:r>
            <a:b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-kielisyyttä sekä arjen kansainvälis­tymistä. Tänne on mukava juurtua.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 </a:t>
            </a:r>
          </a:p>
          <a:p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Seudun työmarkkinat ja koulutus­-</a:t>
            </a:r>
            <a:b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ympäristöt houkuttelevat kansainvälisiä </a:t>
            </a:r>
            <a:b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FI" sz="13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osaajia ja oppijoita. Täällä on hyvä kehittyä.</a:t>
            </a:r>
          </a:p>
        </p:txBody>
      </p:sp>
    </p:spTree>
    <p:extLst>
      <p:ext uri="{BB962C8B-B14F-4D97-AF65-F5344CB8AC3E}">
        <p14:creationId xmlns:p14="http://schemas.microsoft.com/office/powerpoint/2010/main" val="169733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9E8E4207-5CFB-AE99-DA8B-F3F7F8F62958}"/>
              </a:ext>
            </a:extLst>
          </p:cNvPr>
          <p:cNvSpPr txBox="1">
            <a:spLocks/>
          </p:cNvSpPr>
          <p:nvPr/>
        </p:nvSpPr>
        <p:spPr>
          <a:xfrm>
            <a:off x="925556" y="253726"/>
            <a:ext cx="8781288" cy="6989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Posterama" panose="020B0604020202020204" pitchFamily="34" charset="0"/>
                <a:ea typeface="+mj-ea"/>
                <a:cs typeface="Posterama" panose="020B0604020202020204" pitchFamily="34" charset="0"/>
              </a:defRPr>
            </a:lvl1pPr>
          </a:lstStyle>
          <a:p>
            <a:pPr algn="ctr"/>
            <a:r>
              <a:rPr lang="fi-FI" sz="2000" dirty="0"/>
              <a:t>Lumoava arki, strategiset toimenpiteet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0E99A6BA-4C97-45BF-1BB4-0344A8DDE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75656"/>
              </p:ext>
            </p:extLst>
          </p:nvPr>
        </p:nvGraphicFramePr>
        <p:xfrm>
          <a:off x="192840" y="720231"/>
          <a:ext cx="11806320" cy="581200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31803">
                  <a:extLst>
                    <a:ext uri="{9D8B030D-6E8A-4147-A177-3AD203B41FA5}">
                      <a16:colId xmlns:a16="http://schemas.microsoft.com/office/drawing/2014/main" val="1312613749"/>
                    </a:ext>
                  </a:extLst>
                </a:gridCol>
                <a:gridCol w="4269708">
                  <a:extLst>
                    <a:ext uri="{9D8B030D-6E8A-4147-A177-3AD203B41FA5}">
                      <a16:colId xmlns:a16="http://schemas.microsoft.com/office/drawing/2014/main" val="4011299502"/>
                    </a:ext>
                  </a:extLst>
                </a:gridCol>
                <a:gridCol w="4376750">
                  <a:extLst>
                    <a:ext uri="{9D8B030D-6E8A-4147-A177-3AD203B41FA5}">
                      <a16:colId xmlns:a16="http://schemas.microsoft.com/office/drawing/2014/main" val="1128426490"/>
                    </a:ext>
                  </a:extLst>
                </a:gridCol>
                <a:gridCol w="2128059">
                  <a:extLst>
                    <a:ext uri="{9D8B030D-6E8A-4147-A177-3AD203B41FA5}">
                      <a16:colId xmlns:a16="http://schemas.microsoft.com/office/drawing/2014/main" val="2970142014"/>
                    </a:ext>
                  </a:extLst>
                </a:gridCol>
              </a:tblGrid>
              <a:tr h="329884">
                <a:tc>
                  <a:txBody>
                    <a:bodyPr/>
                    <a:lstStyle/>
                    <a:p>
                      <a:pPr algn="l"/>
                      <a:endParaRPr lang="fi-FI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Strategiset toimenpiteet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Toteutusvastuut/roolit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Mittareita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21138"/>
                  </a:ext>
                </a:extLst>
              </a:tr>
              <a:tr h="1184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/>
                          <a:cs typeface="Posterama"/>
                        </a:rPr>
                        <a:t>ASUMINEN JA ASUIN-YMPÄRISTÖ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Nostamme asuntotuotannon laadun ja monimuotoisuuden seudulliseksi kilpailu- ja vetovoimatekijäksi. Edistämme asumisviihtyisyyttä ja turvallisuutta.</a:t>
                      </a: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Tutkimme kylien roolia maaseudun elinvoiman kehittämisessä. </a:t>
                      </a: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Ehkäisemme asuinalueiden eriytymistä.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käynnistää seudullisen asumisen laatutyön/ohjelman ja suunnittelee naapurustobarometrin.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kylien kehittämisestä sekä eriytymistä ehkäisevästä tonttipolitiikasta. 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Aspol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-ohjelman toteutuksen eteneminen, MAL-seuranta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Asukastyytyväisyys (NPS)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Hyvinvointi-indeksi, segregaatio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56699674"/>
                  </a:ext>
                </a:extLst>
              </a:tr>
              <a:tr h="1377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/>
                          <a:cs typeface="Posterama"/>
                        </a:rPr>
                        <a:t>LIIKKUMINEN </a:t>
                      </a:r>
                      <a:br>
                        <a:rPr lang="fi-FI" sz="900" b="1" i="0" dirty="0">
                          <a:solidFill>
                            <a:schemeClr val="tx1"/>
                          </a:solidFill>
                          <a:latin typeface="Posterama"/>
                          <a:cs typeface="Posterama"/>
                        </a:rPr>
                      </a:b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/>
                          <a:cs typeface="Posterama"/>
                        </a:rPr>
                        <a:t>JA LUMO-VOIMA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Bef>
                          <a:spcPts val="600"/>
                        </a:spcBef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Edistämme lähijunaliikenteen kehitystä ja teemme päätöksiä raitotien  laajentamisesta.</a:t>
                      </a:r>
                    </a:p>
                    <a:p>
                      <a:pPr marL="342900" indent="-342900" algn="l">
                        <a:spcBef>
                          <a:spcPts val="600"/>
                        </a:spcBef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Parannamme pyöräliikenteen ympärivuotisia olosuhteita ja pyöräväylien tasoa sekä selvitämme baanojen sijoittamisen mahdollisuudet. </a:t>
                      </a:r>
                    </a:p>
                    <a:p>
                      <a:pPr marL="342900" lvl="0" indent="-342900" algn="l">
                        <a:spcBef>
                          <a:spcPts val="600"/>
                        </a:spcBef>
                        <a:buAutoNum type="arabicPeriod"/>
                      </a:pPr>
                      <a:r>
                        <a:rPr lang="fi-FI" sz="900" b="0" i="0" u="none" strike="noStrike" noProof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Muodostamme kokonaiskuvan liikennejärjestelmän tulevaisuudesta ja kehittämistarpeista.</a:t>
                      </a: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Laadimme siniviherstrategian seudun helmien tunnistamiseksi ja kehittämiseksi.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koordinoi lähijunaliikenteen tiekartan toimeenpanoa ja jäsenkunnat huolehtivat seuturaitiotien suunnittelusta.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 koordinoi kehitystoimia ja seuraa pyöräilyn kehitystä. </a:t>
                      </a: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infrasta.</a:t>
                      </a:r>
                    </a:p>
                    <a:p>
                      <a:pPr marL="285750" lvl="0" indent="-2857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u="none" strike="noStrike" noProof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u="none" strike="noStrike" noProof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koordinoi seudun strategista liikennejärjestelmä-suunnittelua. </a:t>
                      </a:r>
                      <a:r>
                        <a:rPr lang="fi-FI" sz="900" b="1" i="0" u="none" strike="noStrike" noProof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u="none" strike="noStrike" noProof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ja </a:t>
                      </a:r>
                      <a:r>
                        <a:rPr lang="fi-FI" sz="900" b="1" i="0" u="none" strike="noStrike" noProof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Ely</a:t>
                      </a:r>
                      <a:r>
                        <a:rPr lang="fi-FI" sz="900" b="0" i="0" u="none" strike="noStrike" noProof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toimeenpanevat.</a:t>
                      </a:r>
                    </a:p>
                    <a:p>
                      <a:pPr marL="285750" lvl="0" indent="-2857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käynnistää siniviherstrategiatyön.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Toimenpiteiden ja päätöksenteon edistyminen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Käpy-ohjelman toimenpiteiden edistyminen</a:t>
                      </a:r>
                    </a:p>
                    <a:p>
                      <a:pPr marL="0" lv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Kulkutapajakautuma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Valmius MAL-neuvotteluihin Valmis strategia, siniviherkertoimen yleistyminen kaavoissa</a:t>
                      </a:r>
                      <a:endParaRPr lang="fi-FI" sz="900" b="0" i="0" dirty="0"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98765181"/>
                  </a:ext>
                </a:extLst>
              </a:tr>
              <a:tr h="1653872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/>
                          <a:cs typeface="Posterama"/>
                        </a:rPr>
                        <a:t>PALVELUT JA HYVINVOINTI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Päivitämme seudulliset palveluverkkoperiaatteet.</a:t>
                      </a:r>
                    </a:p>
                    <a:p>
                      <a:pPr marL="342900" marR="0" lvl="0" indent="-34290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Aktivoimme asukkaiden arkiliikkumista ja lisäämme liikenteen myönteisiä terveysvaikutuksia.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Kehitämme yhdessä hyvinvointijohtamista kunnissa.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Lisäämme seudullisia digitaalisia palvelupolkuja. 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Päivitämme seudullisen tietohallintostrategian sisällyttäen valmisteluun näkökulmana toimintatapojen uudistamisen.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koordinoi palveluverkkoperiaatteiden päivitystä.</a:t>
                      </a: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laatii Seutuliike-toimenpideohjelman ja kunnat huolehtivat toteutuksesta. 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 ja kunnat 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huolehtivat yhdessä  kestävän ja turvallisen liikkumisen suunnitelman laadinnasta ja toimeenpanosta.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 kehittävät ja hyödyntävät seudullista hyvinvointijohtamisen mallia.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panostavat digitaalisiin palveluihin ja </a:t>
                      </a: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seudullinen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tietohallintoryhmä koordinoi strategiatyötä.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Päivitystyön eteneminen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Seutuliike-ohjelman toimeenpano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Uudet johtamiskäytännöt kunnissa, 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TEAviisari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ja seutumittaristo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Kestävän ja turvallisen liikkumisen suunnitelman toimeenpano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Digitaaliset palvelupolut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Valmis strategia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1188201"/>
                  </a:ext>
                </a:extLst>
              </a:tr>
              <a:tr h="9545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/>
                          <a:cs typeface="Posterama"/>
                        </a:rPr>
                        <a:t>ASUKAS-KOKEMUS JA OSALLISUUS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Tarjoamme asukkaille helpot ja kiinnostavat osallistumisen tavat ja aktivoimme osallistumisen kulttuuria.  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Vakiinnutamme seudulliset asukaskyselyt ja digitaalisen seutupaneelin.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asukkaiden osallistamisen omiin tarpeisiinsa.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kehittää seudullisia osallistumismuotoja.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Uudet osallistumisen tavat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Osallistetut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asukkaat, järjestetyt seutupaneelit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7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61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9E8E4207-5CFB-AE99-DA8B-F3F7F8F62958}"/>
              </a:ext>
            </a:extLst>
          </p:cNvPr>
          <p:cNvSpPr txBox="1">
            <a:spLocks/>
          </p:cNvSpPr>
          <p:nvPr/>
        </p:nvSpPr>
        <p:spPr>
          <a:xfrm>
            <a:off x="925556" y="253726"/>
            <a:ext cx="8781288" cy="6989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Posterama" panose="020B0604020202020204" pitchFamily="34" charset="0"/>
                <a:ea typeface="+mj-ea"/>
                <a:cs typeface="Posterama" panose="020B0604020202020204" pitchFamily="34" charset="0"/>
              </a:defRPr>
            </a:lvl1pPr>
          </a:lstStyle>
          <a:p>
            <a:pPr algn="ctr"/>
            <a:r>
              <a:rPr lang="fi-FI" sz="2000" dirty="0"/>
              <a:t>Fiksu kasvu, strategiset toimenpiteet</a:t>
            </a:r>
          </a:p>
        </p:txBody>
      </p:sp>
      <p:graphicFrame>
        <p:nvGraphicFramePr>
          <p:cNvPr id="7" name="Taulukko 3">
            <a:extLst>
              <a:ext uri="{FF2B5EF4-FFF2-40B4-BE49-F238E27FC236}">
                <a16:creationId xmlns:a16="http://schemas.microsoft.com/office/drawing/2014/main" id="{3F864483-A6F1-867E-24FA-5F7A9488D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149303"/>
              </p:ext>
            </p:extLst>
          </p:nvPr>
        </p:nvGraphicFramePr>
        <p:xfrm>
          <a:off x="192840" y="735525"/>
          <a:ext cx="11806319" cy="56570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32335">
                  <a:extLst>
                    <a:ext uri="{9D8B030D-6E8A-4147-A177-3AD203B41FA5}">
                      <a16:colId xmlns:a16="http://schemas.microsoft.com/office/drawing/2014/main" val="1312613749"/>
                    </a:ext>
                  </a:extLst>
                </a:gridCol>
                <a:gridCol w="4169246">
                  <a:extLst>
                    <a:ext uri="{9D8B030D-6E8A-4147-A177-3AD203B41FA5}">
                      <a16:colId xmlns:a16="http://schemas.microsoft.com/office/drawing/2014/main" val="4011299502"/>
                    </a:ext>
                  </a:extLst>
                </a:gridCol>
                <a:gridCol w="4371474">
                  <a:extLst>
                    <a:ext uri="{9D8B030D-6E8A-4147-A177-3AD203B41FA5}">
                      <a16:colId xmlns:a16="http://schemas.microsoft.com/office/drawing/2014/main" val="974463176"/>
                    </a:ext>
                  </a:extLst>
                </a:gridCol>
                <a:gridCol w="2133264">
                  <a:extLst>
                    <a:ext uri="{9D8B030D-6E8A-4147-A177-3AD203B41FA5}">
                      <a16:colId xmlns:a16="http://schemas.microsoft.com/office/drawing/2014/main" val="2020364012"/>
                    </a:ext>
                  </a:extLst>
                </a:gridCol>
              </a:tblGrid>
              <a:tr h="371526">
                <a:tc>
                  <a:txBody>
                    <a:bodyPr/>
                    <a:lstStyle/>
                    <a:p>
                      <a:pPr algn="l"/>
                      <a:endParaRPr lang="fi-FI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Strategiset toimenpiteet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Toteutusvastuut/roolit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Mittarit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21138"/>
                  </a:ext>
                </a:extLst>
              </a:tr>
              <a:tr h="97133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KESTÄVÄ JA KUNTA-RAJATON KASVU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Päivitämme rakennesuunnitelman 2040 ja valmistaudumme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uuteen MAL-sopimuskauteen (2024-2029). Luomme kasvun edellytykset noin 4000 uudelle asukkaalle/v.  </a:t>
                      </a:r>
                    </a:p>
                    <a:p>
                      <a:pPr marL="342900" marR="0" lvl="0" indent="-34290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Toimeenpanemme hiilineutraalisuustiekarttoja ja osallistumme alueellisen kiertotaloussopimuksen valmisteluun.</a:t>
                      </a:r>
                    </a:p>
                    <a:p>
                      <a:pPr marL="342900" marR="0" lvl="0" indent="-34290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Tunnistamme energiankäytön ja -tuotannon tilan ja kehittämistarpeet kaupunkisedulla (energiatase). 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 huolehtii </a:t>
                      </a:r>
                      <a:r>
                        <a:rPr lang="fi-FI" sz="900" b="0" i="0" kern="120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RaSun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 päivitysprosessista ja </a:t>
                      </a:r>
                      <a:b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</a:b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valmistautumisesta MAL-neuvotteluihin. </a:t>
                      </a:r>
                    </a:p>
                    <a:p>
                      <a:pPr marL="171450" lvl="0" indent="-171450" algn="l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 vastaavat tiekarttojen toimeenpanosta. </a:t>
                      </a:r>
                      <a:r>
                        <a:rPr lang="fi-FI" sz="900" b="1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 </a:t>
                      </a:r>
                      <a:b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</a:b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seuraa seudullisen hiilineutraalisuustavoitteen 2030 edistymistä.</a:t>
                      </a:r>
                    </a:p>
                    <a:p>
                      <a:pPr marL="171450" lvl="0" indent="-171450" algn="l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 osallistuu kiertotaloussopimuksen valmisteluun </a:t>
                      </a:r>
                      <a:b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</a:br>
                      <a:r>
                        <a:rPr lang="fi-FI" sz="900" b="0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ja kokoaa tilannekuvaa energiasta.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Valtuustojen päätökset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Tiekarttojen raportointi 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CO2/asukas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Tilannekuva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56699674"/>
                  </a:ext>
                </a:extLst>
              </a:tr>
              <a:tr h="10587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ELINKEINOJEN KEHITTÄMINEN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Panostamme seudullisen elinkeinostrategian painopisteisiin:</a:t>
                      </a:r>
                    </a:p>
                    <a:p>
                      <a:pPr marL="800100" lvl="1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Kestävän kehityksen data-alusta ja kokeiluympäristö</a:t>
                      </a:r>
                    </a:p>
                    <a:p>
                      <a:pPr marL="800100" lvl="1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Korkean hiilikädenjäljen teollisuuden paras toimintaympäristö </a:t>
                      </a:r>
                    </a:p>
                    <a:p>
                      <a:pPr marL="800100" lvl="1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Elämysteollisuuden ja aineettoman arvonluonnin kansainvälinen kasvu</a:t>
                      </a:r>
                    </a:p>
                    <a:p>
                      <a:pPr marL="800100" lvl="1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Data- ja tekoälypohjaiset elinkeino- ja työvoimapalvelut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Business Tampere 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huolehtii elinkeinostrategian edistämisestä.</a:t>
                      </a:r>
                    </a:p>
                    <a:p>
                      <a:pPr marL="171450" lvl="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171450" lvl="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171450" lvl="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työvoimapalvelujen uudistamisesta.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Strategian raportointi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BT:n  palvelusopimukset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TE-palvelut 2024 uudistus 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98765181"/>
                  </a:ext>
                </a:extLst>
              </a:tr>
              <a:tr h="136261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TYÖVOIMA JA OSAAMINEN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Kehitämme monipaikkaisuuteen/etätyöhön Suomen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parhaat olosuhteet.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Lisäämme toisen asteen koulutuksen ja työelämän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win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–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win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-yhteistyötä.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Kampanjoimme osaajien houkuttelemiseksi.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kern="120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ea typeface="+mn-ea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tuottaa pendelöintitietoa ja huomioi osana asumisen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laatu-/ohjelmatyötä.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ohjaavat 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Tredua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, </a:t>
                      </a: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edistää lukiokoulutuksen seudullisen tiekartan toteutumista.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BT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ja </a:t>
                      </a: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-markkinoinnista ja osaajien houkuttelusta.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Korkea-asteen toivoman osuus</a:t>
                      </a:r>
                      <a:endParaRPr lang="fi-FI" sz="900" b="0" i="0" dirty="0"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Seututieto, ohjelman sisältö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Yhteistyökäytännöt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Kampanjat, operaatiot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1188201"/>
                  </a:ext>
                </a:extLst>
              </a:tr>
              <a:tr h="1362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YRITYSTEN HOUKUTTELU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Vahvistamme suurtonttitarjontaa uudistuvan ja palaavan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teollisuuden tarpeisiin. 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Kokoamme elinkeinoille seudullisen tonttivarannon.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Vahvistamme elinkeinojen ekosysteemejä maankäytön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ja logistiikan keinoin. 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huomioi suurtonttitarpeet rakennesuunnitelman päivityksessä.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ja </a:t>
                      </a: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Business Tampere 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toteuttavat seudullisen tonttirekisterin.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ja </a:t>
                      </a: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BT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laativat seudulliset suositusvyöhykkeet elinkeinojen sijoittumiseen.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Rakennesuunnitelma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Valmis palvelu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Valmis kartta /suunnitelma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Investoinnit EUR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7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02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9E8E4207-5CFB-AE99-DA8B-F3F7F8F62958}"/>
              </a:ext>
            </a:extLst>
          </p:cNvPr>
          <p:cNvSpPr txBox="1">
            <a:spLocks/>
          </p:cNvSpPr>
          <p:nvPr/>
        </p:nvSpPr>
        <p:spPr>
          <a:xfrm>
            <a:off x="925556" y="253726"/>
            <a:ext cx="8781288" cy="6989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Posterama" panose="020B0604020202020204" pitchFamily="34" charset="0"/>
                <a:ea typeface="+mj-ea"/>
                <a:cs typeface="Posterama" panose="020B0604020202020204" pitchFamily="34" charset="0"/>
              </a:defRPr>
            </a:lvl1pPr>
          </a:lstStyle>
          <a:p>
            <a:pPr algn="ctr"/>
            <a:r>
              <a:rPr lang="fi-FI" sz="2000" dirty="0"/>
              <a:t>Maailmalle auki, strategiset toimenpiteet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4C1F770B-618E-9A57-BE11-BFD0CFAAD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056736"/>
              </p:ext>
            </p:extLst>
          </p:nvPr>
        </p:nvGraphicFramePr>
        <p:xfrm>
          <a:off x="192840" y="762774"/>
          <a:ext cx="11806319" cy="47499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7472">
                  <a:extLst>
                    <a:ext uri="{9D8B030D-6E8A-4147-A177-3AD203B41FA5}">
                      <a16:colId xmlns:a16="http://schemas.microsoft.com/office/drawing/2014/main" val="1312613749"/>
                    </a:ext>
                  </a:extLst>
                </a:gridCol>
                <a:gridCol w="4151854">
                  <a:extLst>
                    <a:ext uri="{9D8B030D-6E8A-4147-A177-3AD203B41FA5}">
                      <a16:colId xmlns:a16="http://schemas.microsoft.com/office/drawing/2014/main" val="4011299502"/>
                    </a:ext>
                  </a:extLst>
                </a:gridCol>
                <a:gridCol w="4374931">
                  <a:extLst>
                    <a:ext uri="{9D8B030D-6E8A-4147-A177-3AD203B41FA5}">
                      <a16:colId xmlns:a16="http://schemas.microsoft.com/office/drawing/2014/main" val="3522798909"/>
                    </a:ext>
                  </a:extLst>
                </a:gridCol>
                <a:gridCol w="2122062">
                  <a:extLst>
                    <a:ext uri="{9D8B030D-6E8A-4147-A177-3AD203B41FA5}">
                      <a16:colId xmlns:a16="http://schemas.microsoft.com/office/drawing/2014/main" val="1376964404"/>
                    </a:ext>
                  </a:extLst>
                </a:gridCol>
              </a:tblGrid>
              <a:tr h="308031">
                <a:tc>
                  <a:txBody>
                    <a:bodyPr/>
                    <a:lstStyle/>
                    <a:p>
                      <a:pPr algn="l"/>
                      <a:endParaRPr lang="fi-FI" sz="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Strategiset toimenpiteet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Toteutusvastuut/Roolit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0" i="0" dirty="0">
                          <a:solidFill>
                            <a:schemeClr val="bg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Mittarit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21138"/>
                  </a:ext>
                </a:extLst>
              </a:tr>
              <a:tr h="186407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900" b="1" i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KV-ASEMOINTI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sz="900" b="1" i="0" u="sng">
                        <a:solidFill>
                          <a:schemeClr val="bg2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endParaRPr lang="fi-FI" sz="900" b="1" i="0">
                        <a:solidFill>
                          <a:schemeClr val="bg2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Kokoamme kansainvälistymisen tilannekuvan ja tavoitteet.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Edistämme kansainvälisen tason nopeaa raideyhteyttä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Tre-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Hki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välille ja panostamme 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-lentoliikenneyhteyksiin.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Hakeudumme kehittämiskumppaniksi 1-2 eurooppalaiseen metropoliin tai verkostoidumme EU-hankkeiden kautta.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Edistämme kansainvälistä tapahtuma- ja luontomatkailua.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huolehtii seudullisesta tilannekuvasta ja tavoitteiden valmistelusta.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huolehtii seudullisesta edunvalvontatyöstä mm. valtakunnallisen liikennejärjestelmäsuunnitelman yhteydessä.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rahoittavat ja ohjaavat saavutettavuusohjelmaa.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BT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toimeenpanee.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tavoittelee 1. seudullista EU-hankkeita.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Jäsenkuntien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</a:t>
                      </a:r>
                      <a:r>
                        <a:rPr lang="fi-FI" sz="900" b="1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Visit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-organisaatiot huolehtivat matkailusta.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Seututieto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-osaajien mielikuva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HO ja budjetti-tavoitteet, edunvalvontakatsaukset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Lentoliikenteen kehitys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Valmistelun eteneminen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56699674"/>
                  </a:ext>
                </a:extLst>
              </a:tr>
              <a:tr h="769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i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ARJEN KANSAIN-VÄLISYYS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Rakennamme englanninkielisen kasvatus- ja koulutuspolun varhaiskasvatuksesta toiselle asteelle.</a:t>
                      </a:r>
                    </a:p>
                    <a:p>
                      <a:pPr marL="342900" lvl="0" indent="-342900">
                        <a:spcBef>
                          <a:spcPts val="600"/>
                        </a:spcBef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Huomioimme monikulttuurisuuden kaupunki- ja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asuinympäristöjen suunnittelussa.</a:t>
                      </a:r>
                      <a:endParaRPr lang="fi-FI" sz="900" b="0" i="0" dirty="0"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englanninkielisen koulutuksen tarjonnasta yhteisvastuullisesti.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Kuntayhtymä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huomioi kansainvälistymisen  asumisen laatutyössä/ohjemassa.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Tarjonnan lisääntyminen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Ohjelman sisältö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Kulttuurivireys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endParaRPr lang="fi-FI" sz="900" b="0" i="0" dirty="0"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98765181"/>
                  </a:ext>
                </a:extLst>
              </a:tr>
              <a:tr h="146853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MAAHAN-MUUTTO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Panostamme 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-rekrytointiohjelmiin ja rekrytointipalveluihin.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Kehitämme 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-opiskelu- ja koulutusohjelmia saamiseksi.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Jäsenkunnat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huolehtivat rekrytointitoimista ja Tampere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International Housen toiminnasta.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i-FI" sz="900" b="1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Korkeakouluyhteisö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 ja ammatillisen koulutuksen toimijat huolehtivat </a:t>
                      </a:r>
                      <a:b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</a:b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-koulutusohjelmien tarjonnasta. Kunnat tarjoavat </a:t>
                      </a: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-opiskelijoille harjoittelumahdollisuuksia.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Kuntien omat ja yhteiset toimintamallit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 err="1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Kv</a:t>
                      </a: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-ohjelmien ja opiskelijoiden kehitys 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Font typeface="+mj-lt"/>
                        <a:buNone/>
                      </a:pPr>
                      <a:r>
                        <a:rPr lang="fi-FI" sz="900" b="0" i="0" dirty="0"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Nettomaahanmuutto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18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36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8306C02-211E-4D7F-D1ED-55A70B2B79B6}"/>
              </a:ext>
            </a:extLst>
          </p:cNvPr>
          <p:cNvSpPr txBox="1"/>
          <p:nvPr/>
        </p:nvSpPr>
        <p:spPr>
          <a:xfrm>
            <a:off x="4023359" y="1727331"/>
            <a:ext cx="7832717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</a:pP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Jäsenkuntien valtuustot 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hyväksyvät seutustrategian seutuyhteistyön tahtotilaksi </a:t>
            </a:r>
            <a:b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ja suuntaviivaksi. </a:t>
            </a:r>
          </a:p>
          <a:p>
            <a:pPr>
              <a:spcBef>
                <a:spcPts val="1200"/>
              </a:spcBef>
            </a:pP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Seutuhallitus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hyväksyy strategialle toteutussuunnitelman, joka kuvaa miten </a:t>
            </a:r>
            <a:b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yhteisiä tavoitteita viedään käytäntöön ja kuntien väliseen yhteistyöhön. </a:t>
            </a:r>
            <a:b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Seudulliset asiantuntijatyöryhmät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valmistelevat toteutussuunnitelman </a:t>
            </a:r>
            <a:b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neljän vuoden ajaksi. Se hyväksytään myös kunnanhallituksissa. </a:t>
            </a:r>
          </a:p>
          <a:p>
            <a:pPr>
              <a:spcBef>
                <a:spcPts val="1200"/>
              </a:spcBef>
            </a:pP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Keskeiset toimijat 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seutustrategian toimeenpanossa ovat </a:t>
            </a: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Tampereen kaupunkiseudun kuntayhtymän (TKS) 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lisäksi </a:t>
            </a: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Business Tampere Oy (BT) 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sekä </a:t>
            </a: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jäsenkunnat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TKS toimeenpanee strategiaa vuotuisen budjettiprosessin kautta. BT päivittää seutustrategian pohjalta tarkemmat seudulliset elinkeinotavoitteet (elinkeinostrategia). Kunnat vastaavat linjausten ja toimenpiteiden sisällyttämisestä omiin suunnitelmiinsa ja käytännön toteutukseen.  </a:t>
            </a:r>
          </a:p>
          <a:p>
            <a:pPr>
              <a:spcBef>
                <a:spcPts val="1200"/>
              </a:spcBef>
            </a:pP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Seutuhallitus seuraa 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kaupunkiseudun ja seutuyhteistyön kehitystä vuosittain mm. </a:t>
            </a:r>
            <a:b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MAL-raportoinnin, seututietokatsausten sekä kuntayhtymän tilinpäätöksen ja vuosikatsauksen yhteydessä. Seutustrategia arvioidaan valtuustokauden päätteeksi. </a:t>
            </a:r>
          </a:p>
          <a:p>
            <a:pPr>
              <a:spcBef>
                <a:spcPts val="1200"/>
              </a:spcBef>
            </a:pPr>
            <a:r>
              <a:rPr lang="fi-FI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TKS</a:t>
            </a:r>
            <a:r>
              <a:rPr lang="fi-FI" sz="1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vastaa strategian arvioinnin valmistelusta.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1DEC5D-1B5A-CD2B-A1C6-287F5E072E6A}"/>
              </a:ext>
            </a:extLst>
          </p:cNvPr>
          <p:cNvSpPr txBox="1">
            <a:spLocks/>
          </p:cNvSpPr>
          <p:nvPr/>
        </p:nvSpPr>
        <p:spPr>
          <a:xfrm>
            <a:off x="812996" y="517531"/>
            <a:ext cx="10617004" cy="6545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Posterama" panose="020B0604020202020204" pitchFamily="34" charset="0"/>
                <a:ea typeface="+mj-ea"/>
                <a:cs typeface="Posterama" panose="020B0604020202020204" pitchFamily="34" charset="0"/>
              </a:defRPr>
            </a:lvl1pPr>
          </a:lstStyle>
          <a:p>
            <a:r>
              <a:rPr lang="en-FI" dirty="0"/>
              <a:t>Seutustrategian toteutus ja seuranta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F8AC2-7706-85A6-11DB-EA5BEC0CE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81" r="9881"/>
          <a:stretch/>
        </p:blipFill>
        <p:spPr>
          <a:xfrm>
            <a:off x="0" y="2194560"/>
            <a:ext cx="4236022" cy="4663440"/>
          </a:xfrm>
          <a:prstGeom prst="rect">
            <a:avLst/>
          </a:prstGeom>
          <a:effectLst>
            <a:outerShdw blurRad="463671" dist="126988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07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KS - Värimalli 1">
      <a:dk1>
        <a:srgbClr val="222222"/>
      </a:dk1>
      <a:lt1>
        <a:srgbClr val="FFFFFF"/>
      </a:lt1>
      <a:dk2>
        <a:srgbClr val="007899"/>
      </a:dk2>
      <a:lt2>
        <a:srgbClr val="FFFFFF"/>
      </a:lt2>
      <a:accent1>
        <a:srgbClr val="357769"/>
      </a:accent1>
      <a:accent2>
        <a:srgbClr val="7FC341"/>
      </a:accent2>
      <a:accent3>
        <a:srgbClr val="FFD668"/>
      </a:accent3>
      <a:accent4>
        <a:srgbClr val="F78D1D"/>
      </a:accent4>
      <a:accent5>
        <a:srgbClr val="007899"/>
      </a:accent5>
      <a:accent6>
        <a:srgbClr val="F7403F"/>
      </a:accent6>
      <a:hlink>
        <a:srgbClr val="003590"/>
      </a:hlink>
      <a:folHlink>
        <a:srgbClr val="9211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ks_ppt_pohja_101220" id="{077AB234-4495-3B4C-B4E5-B5CC9A87DCF0}" vid="{E4EAC82B-A9E9-5A42-8332-C5F6FD85858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A6E9A15A8387341BB0F377F8A975994" ma:contentTypeVersion="9" ma:contentTypeDescription="Luo uusi asiakirja." ma:contentTypeScope="" ma:versionID="13a09d704e96138cb1d8e8642b83e6e2">
  <xsd:schema xmlns:xsd="http://www.w3.org/2001/XMLSchema" xmlns:xs="http://www.w3.org/2001/XMLSchema" xmlns:p="http://schemas.microsoft.com/office/2006/metadata/properties" xmlns:ns2="b82b3398-d351-432e-899a-ed0a95c2d3ea" xmlns:ns3="084c68a2-d295-48d3-b26c-14a133c11947" targetNamespace="http://schemas.microsoft.com/office/2006/metadata/properties" ma:root="true" ma:fieldsID="d5812c601a042bc6b0309b8065dbec97" ns2:_="" ns3:_="">
    <xsd:import namespace="b82b3398-d351-432e-899a-ed0a95c2d3ea"/>
    <xsd:import namespace="084c68a2-d295-48d3-b26c-14a133c119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3398-d351-432e-899a-ed0a95c2d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c68a2-d295-48d3-b26c-14a133c1194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FD854D-5F0D-4BC8-8AEA-13E9E4ECF1D1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573D7988-5AE8-476E-A200-442E6519973B}">
  <ds:schemaRefs>
    <ds:schemaRef ds:uri="084c68a2-d295-48d3-b26c-14a133c11947"/>
    <ds:schemaRef ds:uri="b82b3398-d351-432e-899a-ed0a95c2d3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EB8EE1-FF77-437B-914D-8D5E044EC7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2771</TotalTime>
  <Words>1080</Words>
  <Application>Microsoft Office PowerPoint</Application>
  <PresentationFormat>Laajakuva</PresentationFormat>
  <Paragraphs>167</Paragraphs>
  <Slides>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1" baseType="lpstr">
      <vt:lpstr>Arial</vt:lpstr>
      <vt:lpstr>Calibri</vt:lpstr>
      <vt:lpstr>Poppins Medium</vt:lpstr>
      <vt:lpstr>Posterama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Lahtinen</dc:creator>
  <cp:lastModifiedBy>Nurminen Päivi</cp:lastModifiedBy>
  <cp:revision>26</cp:revision>
  <cp:lastPrinted>2022-06-06T08:14:06Z</cp:lastPrinted>
  <dcterms:created xsi:type="dcterms:W3CDTF">2021-12-07T08:16:49Z</dcterms:created>
  <dcterms:modified xsi:type="dcterms:W3CDTF">2022-09-19T06:55:25Z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0x010100FA6E9A15A8387341BB0F377F8A975994</vt:lpwstr>
  </property>
  <property fmtid="{D5CDD505-2E9C-101B-9397-08002B2CF9AE}" pid="3" name="_NewReviewCycle">
    <vt:lpwstr/>
  </property>
</Properties>
</file>