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1030" r:id="rId5"/>
    <p:sldId id="1021" r:id="rId6"/>
    <p:sldId id="1022" r:id="rId7"/>
    <p:sldId id="1023" r:id="rId8"/>
    <p:sldId id="259" r:id="rId9"/>
    <p:sldId id="1026" r:id="rId10"/>
    <p:sldId id="1027" r:id="rId11"/>
    <p:sldId id="1028" r:id="rId12"/>
    <p:sldId id="1029" r:id="rId13"/>
    <p:sldId id="262"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AA7BA6-182C-B791-83E7-0F9920BDC1E6}" name="Henriikka Uusitalo" initials="HU" userId="S::henriikka@jenga.fi::7c571926-64c2-4220-a861-403b66aebc90" providerId="AD"/>
  <p188:author id="{97C483AD-FD58-F4DB-E714-3C5495620639}" name="Jason Rakes" initials="JR" userId="S::jason@jenga.fi::441cadeb-a3d5-4831-a096-8dc1001747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9A"/>
    <a:srgbClr val="35776A"/>
    <a:srgbClr val="80C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2"/>
    <p:restoredTop sz="94683"/>
  </p:normalViewPr>
  <p:slideViewPr>
    <p:cSldViewPr snapToGrid="0">
      <p:cViewPr varScale="1">
        <p:scale>
          <a:sx n="97" d="100"/>
          <a:sy n="97" d="100"/>
        </p:scale>
        <p:origin x="224" y="1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0B626-A90F-D24D-A73D-94CA91BB3012}" type="datetimeFigureOut">
              <a:rPr lang="fi-FI" smtClean="0"/>
              <a:t>25.10.2022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94870-2871-FE4A-9EAC-786811F15844}" type="slidenum">
              <a:rPr lang="fi-FI" smtClean="0"/>
              <a:t>‹#›</a:t>
            </a:fld>
            <a:endParaRPr lang="fi-FI"/>
          </a:p>
        </p:txBody>
      </p:sp>
    </p:spTree>
    <p:extLst>
      <p:ext uri="{BB962C8B-B14F-4D97-AF65-F5344CB8AC3E}">
        <p14:creationId xmlns:p14="http://schemas.microsoft.com/office/powerpoint/2010/main" val="935739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EA94870-2871-FE4A-9EAC-786811F15844}" type="slidenum">
              <a:rPr lang="fi-FI" smtClean="0"/>
              <a:t>2</a:t>
            </a:fld>
            <a:endParaRPr lang="fi-FI"/>
          </a:p>
        </p:txBody>
      </p:sp>
    </p:spTree>
    <p:extLst>
      <p:ext uri="{BB962C8B-B14F-4D97-AF65-F5344CB8AC3E}">
        <p14:creationId xmlns:p14="http://schemas.microsoft.com/office/powerpoint/2010/main" val="159405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333333"/>
                </a:solidFill>
                <a:effectLst/>
                <a:latin typeface="Helvetica Neue" panose="02000503000000020004" pitchFamily="2" charset="0"/>
              </a:rPr>
              <a:t>Land use, Housing and  Transportation (LHT) </a:t>
            </a:r>
          </a:p>
          <a:p>
            <a:endParaRPr lang="en-FI"/>
          </a:p>
        </p:txBody>
      </p:sp>
      <p:sp>
        <p:nvSpPr>
          <p:cNvPr id="4" name="Slide Number Placeholder 3"/>
          <p:cNvSpPr>
            <a:spLocks noGrp="1"/>
          </p:cNvSpPr>
          <p:nvPr>
            <p:ph type="sldNum" sz="quarter" idx="5"/>
          </p:nvPr>
        </p:nvSpPr>
        <p:spPr/>
        <p:txBody>
          <a:bodyPr/>
          <a:lstStyle/>
          <a:p>
            <a:fld id="{1EA94870-2871-FE4A-9EAC-786811F15844}" type="slidenum">
              <a:rPr lang="fi-FI" smtClean="0"/>
              <a:t>10</a:t>
            </a:fld>
            <a:endParaRPr lang="fi-FI"/>
          </a:p>
        </p:txBody>
      </p:sp>
    </p:spTree>
    <p:extLst>
      <p:ext uri="{BB962C8B-B14F-4D97-AF65-F5344CB8AC3E}">
        <p14:creationId xmlns:p14="http://schemas.microsoft.com/office/powerpoint/2010/main" val="2943204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Autofit/>
          </a:bodyPr>
          <a:lstStyle>
            <a:lvl1pPr algn="l">
              <a:defRPr sz="4000"/>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15" name="Kuva 14">
            <a:extLst>
              <a:ext uri="{FF2B5EF4-FFF2-40B4-BE49-F238E27FC236}">
                <a16:creationId xmlns:a16="http://schemas.microsoft.com/office/drawing/2014/main" id="{22A43BB8-B6BF-BD44-B3CF-67A10B9EB7A1}"/>
              </a:ext>
            </a:extLst>
          </p:cNvPr>
          <p:cNvPicPr>
            <a:picLocks noChangeAspect="1"/>
          </p:cNvPicPr>
          <p:nvPr userDrawn="1"/>
        </p:nvPicPr>
        <p:blipFill>
          <a:blip r:embed="rId3"/>
          <a:stretch>
            <a:fillRect/>
          </a:stretch>
        </p:blipFill>
        <p:spPr>
          <a:xfrm>
            <a:off x="5943600" y="697357"/>
            <a:ext cx="5410200" cy="2387600"/>
          </a:xfrm>
          <a:prstGeom prst="rect">
            <a:avLst/>
          </a:prstGeom>
        </p:spPr>
      </p:pic>
    </p:spTree>
    <p:extLst>
      <p:ext uri="{BB962C8B-B14F-4D97-AF65-F5344CB8AC3E}">
        <p14:creationId xmlns:p14="http://schemas.microsoft.com/office/powerpoint/2010/main" val="169522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9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00A0CEF7-19C2-174C-98E6-0538A5E50477}"/>
              </a:ext>
            </a:extLst>
          </p:cNvPr>
          <p:cNvPicPr>
            <a:picLocks noChangeAspect="1"/>
          </p:cNvPicPr>
          <p:nvPr userDrawn="1"/>
        </p:nvPicPr>
        <p:blipFill>
          <a:blip r:embed="rId3"/>
          <a:stretch>
            <a:fillRect/>
          </a:stretch>
        </p:blipFill>
        <p:spPr>
          <a:xfrm>
            <a:off x="6553200" y="456057"/>
            <a:ext cx="4800600" cy="2870200"/>
          </a:xfrm>
          <a:prstGeom prst="rect">
            <a:avLst/>
          </a:prstGeom>
        </p:spPr>
      </p:pic>
    </p:spTree>
    <p:extLst>
      <p:ext uri="{BB962C8B-B14F-4D97-AF65-F5344CB8AC3E}">
        <p14:creationId xmlns:p14="http://schemas.microsoft.com/office/powerpoint/2010/main" val="89036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2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6633BC3A-5551-8742-B820-72BE85A1B8D2}"/>
              </a:ext>
            </a:extLst>
          </p:cNvPr>
          <p:cNvPicPr>
            <a:picLocks noChangeAspect="1"/>
          </p:cNvPicPr>
          <p:nvPr userDrawn="1"/>
        </p:nvPicPr>
        <p:blipFill>
          <a:blip r:embed="rId3"/>
          <a:stretch>
            <a:fillRect/>
          </a:stretch>
        </p:blipFill>
        <p:spPr>
          <a:xfrm>
            <a:off x="5943600" y="989457"/>
            <a:ext cx="5410200" cy="1803400"/>
          </a:xfrm>
          <a:prstGeom prst="rect">
            <a:avLst/>
          </a:prstGeom>
        </p:spPr>
      </p:pic>
    </p:spTree>
    <p:extLst>
      <p:ext uri="{BB962C8B-B14F-4D97-AF65-F5344CB8AC3E}">
        <p14:creationId xmlns:p14="http://schemas.microsoft.com/office/powerpoint/2010/main" val="396322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0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F7B22F74-20E0-E843-829C-1744C47DA7D0}"/>
              </a:ext>
            </a:extLst>
          </p:cNvPr>
          <p:cNvPicPr>
            <a:picLocks noChangeAspect="1"/>
          </p:cNvPicPr>
          <p:nvPr userDrawn="1"/>
        </p:nvPicPr>
        <p:blipFill>
          <a:blip r:embed="rId3"/>
          <a:stretch>
            <a:fillRect/>
          </a:stretch>
        </p:blipFill>
        <p:spPr>
          <a:xfrm>
            <a:off x="5943600" y="856107"/>
            <a:ext cx="5410200" cy="2070100"/>
          </a:xfrm>
          <a:prstGeom prst="rect">
            <a:avLst/>
          </a:prstGeom>
        </p:spPr>
      </p:pic>
    </p:spTree>
    <p:extLst>
      <p:ext uri="{BB962C8B-B14F-4D97-AF65-F5344CB8AC3E}">
        <p14:creationId xmlns:p14="http://schemas.microsoft.com/office/powerpoint/2010/main" val="320386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4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6" name="Kuva 5">
            <a:extLst>
              <a:ext uri="{FF2B5EF4-FFF2-40B4-BE49-F238E27FC236}">
                <a16:creationId xmlns:a16="http://schemas.microsoft.com/office/drawing/2014/main" id="{ED3BCCF4-A30B-4540-986C-AD2A5D554343}"/>
              </a:ext>
            </a:extLst>
          </p:cNvPr>
          <p:cNvPicPr>
            <a:picLocks noChangeAspect="1"/>
          </p:cNvPicPr>
          <p:nvPr userDrawn="1"/>
        </p:nvPicPr>
        <p:blipFill>
          <a:blip r:embed="rId2"/>
          <a:stretch>
            <a:fillRect/>
          </a:stretch>
        </p:blipFill>
        <p:spPr>
          <a:xfrm>
            <a:off x="1555750" y="288000"/>
            <a:ext cx="9080500" cy="4013200"/>
          </a:xfrm>
          <a:prstGeom prst="rect">
            <a:avLst/>
          </a:prstGeom>
        </p:spPr>
      </p:pic>
      <p:pic>
        <p:nvPicPr>
          <p:cNvPr id="9" name="Kuva 8">
            <a:extLst>
              <a:ext uri="{FF2B5EF4-FFF2-40B4-BE49-F238E27FC236}">
                <a16:creationId xmlns:a16="http://schemas.microsoft.com/office/drawing/2014/main" id="{D3568A3B-FFBD-804E-9ED1-EC34E1ABB478}"/>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3573648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2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5" name="Kuva 4">
            <a:extLst>
              <a:ext uri="{FF2B5EF4-FFF2-40B4-BE49-F238E27FC236}">
                <a16:creationId xmlns:a16="http://schemas.microsoft.com/office/drawing/2014/main" id="{B45B54D9-5E3C-1C45-AC9A-620253524B72}"/>
              </a:ext>
            </a:extLst>
          </p:cNvPr>
          <p:cNvPicPr>
            <a:picLocks noChangeAspect="1"/>
          </p:cNvPicPr>
          <p:nvPr userDrawn="1"/>
        </p:nvPicPr>
        <p:blipFill>
          <a:blip r:embed="rId2"/>
          <a:stretch>
            <a:fillRect/>
          </a:stretch>
        </p:blipFill>
        <p:spPr>
          <a:xfrm>
            <a:off x="1555750" y="1008000"/>
            <a:ext cx="9080500" cy="3124200"/>
          </a:xfrm>
          <a:prstGeom prst="rect">
            <a:avLst/>
          </a:prstGeom>
        </p:spPr>
      </p:pic>
      <p:pic>
        <p:nvPicPr>
          <p:cNvPr id="9" name="Kuva 8">
            <a:extLst>
              <a:ext uri="{FF2B5EF4-FFF2-40B4-BE49-F238E27FC236}">
                <a16:creationId xmlns:a16="http://schemas.microsoft.com/office/drawing/2014/main" id="{DB23255E-F287-DA40-9BF3-733B755FC37C}"/>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3552095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6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5" name="Kuva 4">
            <a:extLst>
              <a:ext uri="{FF2B5EF4-FFF2-40B4-BE49-F238E27FC236}">
                <a16:creationId xmlns:a16="http://schemas.microsoft.com/office/drawing/2014/main" id="{490A50A9-44E5-B94B-8699-F41CA78335C6}"/>
              </a:ext>
            </a:extLst>
          </p:cNvPr>
          <p:cNvPicPr>
            <a:picLocks noChangeAspect="1"/>
          </p:cNvPicPr>
          <p:nvPr userDrawn="1"/>
        </p:nvPicPr>
        <p:blipFill>
          <a:blip r:embed="rId2"/>
          <a:stretch>
            <a:fillRect/>
          </a:stretch>
        </p:blipFill>
        <p:spPr>
          <a:xfrm>
            <a:off x="1555750" y="497332"/>
            <a:ext cx="9080500" cy="3632200"/>
          </a:xfrm>
          <a:prstGeom prst="rect">
            <a:avLst/>
          </a:prstGeom>
        </p:spPr>
      </p:pic>
      <p:pic>
        <p:nvPicPr>
          <p:cNvPr id="7" name="Kuva 6">
            <a:extLst>
              <a:ext uri="{FF2B5EF4-FFF2-40B4-BE49-F238E27FC236}">
                <a16:creationId xmlns:a16="http://schemas.microsoft.com/office/drawing/2014/main" id="{85D47992-D1B4-0144-96BA-F2D721DA7D97}"/>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294023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4" name="Kuva 3">
            <a:extLst>
              <a:ext uri="{FF2B5EF4-FFF2-40B4-BE49-F238E27FC236}">
                <a16:creationId xmlns:a16="http://schemas.microsoft.com/office/drawing/2014/main" id="{7E69E1C1-43BF-604A-83CD-563997DCBA6A}"/>
              </a:ext>
            </a:extLst>
          </p:cNvPr>
          <p:cNvPicPr>
            <a:picLocks noChangeAspect="1"/>
          </p:cNvPicPr>
          <p:nvPr userDrawn="1"/>
        </p:nvPicPr>
        <p:blipFill>
          <a:blip r:embed="rId2"/>
          <a:stretch>
            <a:fillRect/>
          </a:stretch>
        </p:blipFill>
        <p:spPr>
          <a:xfrm>
            <a:off x="2736850" y="403256"/>
            <a:ext cx="6718300" cy="4013200"/>
          </a:xfrm>
          <a:prstGeom prst="rect">
            <a:avLst/>
          </a:prstGeom>
        </p:spPr>
      </p:pic>
      <p:pic>
        <p:nvPicPr>
          <p:cNvPr id="6" name="Kuva 5">
            <a:extLst>
              <a:ext uri="{FF2B5EF4-FFF2-40B4-BE49-F238E27FC236}">
                <a16:creationId xmlns:a16="http://schemas.microsoft.com/office/drawing/2014/main" id="{90FB08E7-3264-E347-A717-005468C26990}"/>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1193715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Kuva 8">
            <a:extLst>
              <a:ext uri="{FF2B5EF4-FFF2-40B4-BE49-F238E27FC236}">
                <a16:creationId xmlns:a16="http://schemas.microsoft.com/office/drawing/2014/main" id="{E0EEF606-D31B-5D45-99D0-B1CABF33D657}"/>
              </a:ext>
            </a:extLst>
          </p:cNvPr>
          <p:cNvPicPr>
            <a:picLocks noChangeAspect="1"/>
          </p:cNvPicPr>
          <p:nvPr userDrawn="1"/>
        </p:nvPicPr>
        <p:blipFill>
          <a:blip r:embed="rId2"/>
          <a:stretch>
            <a:fillRect/>
          </a:stretch>
        </p:blipFill>
        <p:spPr>
          <a:xfrm>
            <a:off x="1555750" y="893572"/>
            <a:ext cx="9080500" cy="3022600"/>
          </a:xfrm>
          <a:prstGeom prst="rect">
            <a:avLst/>
          </a:prstGeom>
        </p:spPr>
      </p:pic>
      <p:pic>
        <p:nvPicPr>
          <p:cNvPr id="10" name="Kuva 9">
            <a:extLst>
              <a:ext uri="{FF2B5EF4-FFF2-40B4-BE49-F238E27FC236}">
                <a16:creationId xmlns:a16="http://schemas.microsoft.com/office/drawing/2014/main" id="{A34AF6B4-6F25-2A46-ABF6-0D234D0F3E5F}"/>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51702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5_Osan ylätunniste">
    <p:bg>
      <p:bgPr>
        <a:solidFill>
          <a:srgbClr val="35776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4" name="Kuva 3">
            <a:extLst>
              <a:ext uri="{FF2B5EF4-FFF2-40B4-BE49-F238E27FC236}">
                <a16:creationId xmlns:a16="http://schemas.microsoft.com/office/drawing/2014/main" id="{3A4326A6-10C2-5749-9A80-CAE4917DB771}"/>
              </a:ext>
            </a:extLst>
          </p:cNvPr>
          <p:cNvPicPr>
            <a:picLocks noChangeAspect="1"/>
          </p:cNvPicPr>
          <p:nvPr userDrawn="1"/>
        </p:nvPicPr>
        <p:blipFill>
          <a:blip r:embed="rId2"/>
          <a:stretch>
            <a:fillRect/>
          </a:stretch>
        </p:blipFill>
        <p:spPr>
          <a:xfrm>
            <a:off x="1555750" y="683260"/>
            <a:ext cx="9080500" cy="3479800"/>
          </a:xfrm>
          <a:prstGeom prst="rect">
            <a:avLst/>
          </a:prstGeom>
        </p:spPr>
      </p:pic>
      <p:pic>
        <p:nvPicPr>
          <p:cNvPr id="6" name="Kuva 5">
            <a:extLst>
              <a:ext uri="{FF2B5EF4-FFF2-40B4-BE49-F238E27FC236}">
                <a16:creationId xmlns:a16="http://schemas.microsoft.com/office/drawing/2014/main" id="{A734019C-1A46-0F43-BB2F-3BBEA138010C}"/>
              </a:ext>
            </a:extLst>
          </p:cNvPr>
          <p:cNvPicPr>
            <a:picLocks noChangeAspect="1"/>
          </p:cNvPicPr>
          <p:nvPr userDrawn="1"/>
        </p:nvPicPr>
        <p:blipFill>
          <a:blip r:embed="rId3"/>
          <a:stretch>
            <a:fillRect/>
          </a:stretch>
        </p:blipFill>
        <p:spPr>
          <a:xfrm>
            <a:off x="9208800" y="180000"/>
            <a:ext cx="2804071" cy="489600"/>
          </a:xfrm>
          <a:prstGeom prst="rect">
            <a:avLst/>
          </a:prstGeom>
        </p:spPr>
      </p:pic>
    </p:spTree>
    <p:extLst>
      <p:ext uri="{BB962C8B-B14F-4D97-AF65-F5344CB8AC3E}">
        <p14:creationId xmlns:p14="http://schemas.microsoft.com/office/powerpoint/2010/main" val="4142952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7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4" name="Kuva 3">
            <a:extLst>
              <a:ext uri="{FF2B5EF4-FFF2-40B4-BE49-F238E27FC236}">
                <a16:creationId xmlns:a16="http://schemas.microsoft.com/office/drawing/2014/main" id="{712848EB-56B1-7045-9A13-C6F2E644EDAE}"/>
              </a:ext>
            </a:extLst>
          </p:cNvPr>
          <p:cNvPicPr>
            <a:picLocks noChangeAspect="1"/>
          </p:cNvPicPr>
          <p:nvPr userDrawn="1"/>
        </p:nvPicPr>
        <p:blipFill>
          <a:blip r:embed="rId2"/>
          <a:stretch>
            <a:fillRect/>
          </a:stretch>
        </p:blipFill>
        <p:spPr>
          <a:xfrm>
            <a:off x="1555750" y="288000"/>
            <a:ext cx="9080500" cy="4013200"/>
          </a:xfrm>
          <a:prstGeom prst="rect">
            <a:avLst/>
          </a:prstGeom>
        </p:spPr>
      </p:pic>
      <p:pic>
        <p:nvPicPr>
          <p:cNvPr id="7" name="Kuva 6">
            <a:extLst>
              <a:ext uri="{FF2B5EF4-FFF2-40B4-BE49-F238E27FC236}">
                <a16:creationId xmlns:a16="http://schemas.microsoft.com/office/drawing/2014/main" id="{673D71AB-C78E-9549-A6DA-8ECEB7E269D6}"/>
              </a:ext>
            </a:extLst>
          </p:cNvPr>
          <p:cNvPicPr>
            <a:picLocks noChangeAspect="1"/>
          </p:cNvPicPr>
          <p:nvPr userDrawn="1"/>
        </p:nvPicPr>
        <p:blipFill>
          <a:blip r:embed="rId3"/>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157299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Autofit/>
          </a:bodyPr>
          <a:lstStyle>
            <a:lvl1pPr algn="l">
              <a:defRPr sz="4000"/>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4" name="Kuva 3">
            <a:extLst>
              <a:ext uri="{FF2B5EF4-FFF2-40B4-BE49-F238E27FC236}">
                <a16:creationId xmlns:a16="http://schemas.microsoft.com/office/drawing/2014/main" id="{9509B6F4-5B50-DA4C-969C-50C71EA8ED6C}"/>
              </a:ext>
            </a:extLst>
          </p:cNvPr>
          <p:cNvPicPr>
            <a:picLocks noChangeAspect="1"/>
          </p:cNvPicPr>
          <p:nvPr userDrawn="1"/>
        </p:nvPicPr>
        <p:blipFill>
          <a:blip r:embed="rId3"/>
          <a:stretch>
            <a:fillRect/>
          </a:stretch>
        </p:blipFill>
        <p:spPr>
          <a:xfrm>
            <a:off x="5943600" y="964057"/>
            <a:ext cx="5410200" cy="1854200"/>
          </a:xfrm>
          <a:prstGeom prst="rect">
            <a:avLst/>
          </a:prstGeom>
        </p:spPr>
      </p:pic>
    </p:spTree>
    <p:extLst>
      <p:ext uri="{BB962C8B-B14F-4D97-AF65-F5344CB8AC3E}">
        <p14:creationId xmlns:p14="http://schemas.microsoft.com/office/powerpoint/2010/main" val="3997929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8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5" name="Kuva 4">
            <a:extLst>
              <a:ext uri="{FF2B5EF4-FFF2-40B4-BE49-F238E27FC236}">
                <a16:creationId xmlns:a16="http://schemas.microsoft.com/office/drawing/2014/main" id="{A9D74528-46E5-A54C-8FB7-936E65241AA5}"/>
              </a:ext>
            </a:extLst>
          </p:cNvPr>
          <p:cNvPicPr>
            <a:picLocks noChangeAspect="1"/>
          </p:cNvPicPr>
          <p:nvPr userDrawn="1"/>
        </p:nvPicPr>
        <p:blipFill>
          <a:blip r:embed="rId2"/>
          <a:stretch>
            <a:fillRect/>
          </a:stretch>
        </p:blipFill>
        <p:spPr>
          <a:xfrm>
            <a:off x="1548000" y="936000"/>
            <a:ext cx="9080500" cy="3124200"/>
          </a:xfrm>
          <a:prstGeom prst="rect">
            <a:avLst/>
          </a:prstGeom>
        </p:spPr>
      </p:pic>
      <p:pic>
        <p:nvPicPr>
          <p:cNvPr id="6" name="Kuva 5">
            <a:extLst>
              <a:ext uri="{FF2B5EF4-FFF2-40B4-BE49-F238E27FC236}">
                <a16:creationId xmlns:a16="http://schemas.microsoft.com/office/drawing/2014/main" id="{98DD50FF-1129-1045-80E6-CEE80791E59A}"/>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1572511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9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5" name="Kuva 4">
            <a:extLst>
              <a:ext uri="{FF2B5EF4-FFF2-40B4-BE49-F238E27FC236}">
                <a16:creationId xmlns:a16="http://schemas.microsoft.com/office/drawing/2014/main" id="{CAD666C8-61FC-694D-80A5-B4934F1DF901}"/>
              </a:ext>
            </a:extLst>
          </p:cNvPr>
          <p:cNvPicPr>
            <a:picLocks noChangeAspect="1"/>
          </p:cNvPicPr>
          <p:nvPr userDrawn="1"/>
        </p:nvPicPr>
        <p:blipFill>
          <a:blip r:embed="rId2"/>
          <a:stretch>
            <a:fillRect/>
          </a:stretch>
        </p:blipFill>
        <p:spPr>
          <a:xfrm>
            <a:off x="1555750" y="506476"/>
            <a:ext cx="9080500" cy="3632200"/>
          </a:xfrm>
          <a:prstGeom prst="rect">
            <a:avLst/>
          </a:prstGeom>
        </p:spPr>
      </p:pic>
      <p:pic>
        <p:nvPicPr>
          <p:cNvPr id="6" name="Kuva 5">
            <a:extLst>
              <a:ext uri="{FF2B5EF4-FFF2-40B4-BE49-F238E27FC236}">
                <a16:creationId xmlns:a16="http://schemas.microsoft.com/office/drawing/2014/main" id="{D133D616-EFB6-D64F-8296-AEFF8844640A}"/>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2287479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0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7" name="Kuva 6">
            <a:extLst>
              <a:ext uri="{FF2B5EF4-FFF2-40B4-BE49-F238E27FC236}">
                <a16:creationId xmlns:a16="http://schemas.microsoft.com/office/drawing/2014/main" id="{6477EF21-CE4D-4F49-AEF1-75E0118393DB}"/>
              </a:ext>
            </a:extLst>
          </p:cNvPr>
          <p:cNvPicPr>
            <a:picLocks noChangeAspect="1"/>
          </p:cNvPicPr>
          <p:nvPr userDrawn="1"/>
        </p:nvPicPr>
        <p:blipFill>
          <a:blip r:embed="rId2"/>
          <a:stretch>
            <a:fillRect/>
          </a:stretch>
        </p:blipFill>
        <p:spPr>
          <a:xfrm>
            <a:off x="2736850" y="403256"/>
            <a:ext cx="6718300" cy="4013200"/>
          </a:xfrm>
          <a:prstGeom prst="rect">
            <a:avLst/>
          </a:prstGeom>
        </p:spPr>
      </p:pic>
      <p:pic>
        <p:nvPicPr>
          <p:cNvPr id="8" name="Kuva 7">
            <a:extLst>
              <a:ext uri="{FF2B5EF4-FFF2-40B4-BE49-F238E27FC236}">
                <a16:creationId xmlns:a16="http://schemas.microsoft.com/office/drawing/2014/main" id="{22BFC251-DF11-614A-AEEC-A109F311F84A}"/>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723557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1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5" name="Kuva 4">
            <a:extLst>
              <a:ext uri="{FF2B5EF4-FFF2-40B4-BE49-F238E27FC236}">
                <a16:creationId xmlns:a16="http://schemas.microsoft.com/office/drawing/2014/main" id="{10A5A0DA-1121-9A4B-8516-01970106C16A}"/>
              </a:ext>
            </a:extLst>
          </p:cNvPr>
          <p:cNvPicPr>
            <a:picLocks noChangeAspect="1"/>
          </p:cNvPicPr>
          <p:nvPr userDrawn="1"/>
        </p:nvPicPr>
        <p:blipFill>
          <a:blip r:embed="rId2"/>
          <a:stretch>
            <a:fillRect/>
          </a:stretch>
        </p:blipFill>
        <p:spPr>
          <a:xfrm>
            <a:off x="1555750" y="719836"/>
            <a:ext cx="9080500" cy="3022600"/>
          </a:xfrm>
          <a:prstGeom prst="rect">
            <a:avLst/>
          </a:prstGeom>
        </p:spPr>
      </p:pic>
      <p:pic>
        <p:nvPicPr>
          <p:cNvPr id="6" name="Kuva 5">
            <a:extLst>
              <a:ext uri="{FF2B5EF4-FFF2-40B4-BE49-F238E27FC236}">
                <a16:creationId xmlns:a16="http://schemas.microsoft.com/office/drawing/2014/main" id="{00A38149-4FFD-1348-BEBA-CA1EB5E14545}"/>
              </a:ext>
            </a:extLst>
          </p:cNvPr>
          <p:cNvPicPr>
            <a:picLocks noChangeAspect="1"/>
          </p:cNvPicPr>
          <p:nvPr userDrawn="1"/>
        </p:nvPicPr>
        <p:blipFill>
          <a:blip r:embed="rId3"/>
          <a:stretch>
            <a:fillRect/>
          </a:stretch>
        </p:blipFill>
        <p:spPr>
          <a:xfrm>
            <a:off x="9208800" y="180000"/>
            <a:ext cx="2802011" cy="489240"/>
          </a:xfrm>
          <a:prstGeom prst="rect">
            <a:avLst/>
          </a:prstGeom>
        </p:spPr>
      </p:pic>
    </p:spTree>
    <p:extLst>
      <p:ext uri="{BB962C8B-B14F-4D97-AF65-F5344CB8AC3E}">
        <p14:creationId xmlns:p14="http://schemas.microsoft.com/office/powerpoint/2010/main" val="1898053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2_Osan ylätunniste">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4626864"/>
            <a:ext cx="10515600" cy="813720"/>
          </a:xfrm>
        </p:spPr>
        <p:txBody>
          <a:bodyPr anchor="b">
            <a:normAutofit/>
          </a:bodyPr>
          <a:lstStyle>
            <a:lvl1pPr algn="ctr">
              <a:defRPr sz="4000">
                <a:solidFill>
                  <a:srgbClr val="35776A"/>
                </a:solidFill>
              </a:defRPr>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5650992"/>
            <a:ext cx="10515600" cy="1023874"/>
          </a:xfrm>
        </p:spPr>
        <p:txBody>
          <a:bodyPr>
            <a:normAutofit/>
          </a:bodyPr>
          <a:lstStyle>
            <a:lvl1pPr marL="0" indent="0" algn="ctr">
              <a:buNone/>
              <a:defRPr sz="1800">
                <a:solidFill>
                  <a:srgbClr val="3577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5" name="Kuva 4">
            <a:extLst>
              <a:ext uri="{FF2B5EF4-FFF2-40B4-BE49-F238E27FC236}">
                <a16:creationId xmlns:a16="http://schemas.microsoft.com/office/drawing/2014/main" id="{C872539F-C13C-2240-9853-AB09D6D67967}"/>
              </a:ext>
            </a:extLst>
          </p:cNvPr>
          <p:cNvPicPr>
            <a:picLocks noChangeAspect="1"/>
          </p:cNvPicPr>
          <p:nvPr userDrawn="1"/>
        </p:nvPicPr>
        <p:blipFill>
          <a:blip r:embed="rId2"/>
          <a:stretch>
            <a:fillRect/>
          </a:stretch>
        </p:blipFill>
        <p:spPr>
          <a:xfrm>
            <a:off x="1549400" y="655828"/>
            <a:ext cx="9080500" cy="3479800"/>
          </a:xfrm>
          <a:prstGeom prst="rect">
            <a:avLst/>
          </a:prstGeom>
        </p:spPr>
      </p:pic>
      <p:pic>
        <p:nvPicPr>
          <p:cNvPr id="6" name="Kuva 5">
            <a:extLst>
              <a:ext uri="{FF2B5EF4-FFF2-40B4-BE49-F238E27FC236}">
                <a16:creationId xmlns:a16="http://schemas.microsoft.com/office/drawing/2014/main" id="{90132D38-7B16-324B-BD76-9FDF7935D08A}"/>
              </a:ext>
            </a:extLst>
          </p:cNvPr>
          <p:cNvPicPr>
            <a:picLocks noChangeAspect="1"/>
          </p:cNvPicPr>
          <p:nvPr userDrawn="1"/>
        </p:nvPicPr>
        <p:blipFill>
          <a:blip r:embed="rId3"/>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2959192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788020" y="365125"/>
            <a:ext cx="10565780" cy="1325563"/>
          </a:xfrm>
          <a:noFill/>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788020" y="1825625"/>
            <a:ext cx="10565780" cy="4351338"/>
          </a:xfrm>
        </p:spPr>
        <p:txBody>
          <a:bodyPr/>
          <a:lstStyle>
            <a:lvl1pPr marL="0" indent="0">
              <a:buNone/>
              <a:defRPr sz="1450">
                <a:solidFill>
                  <a:schemeClr val="tx1">
                    <a:lumMod val="75000"/>
                    <a:lumOff val="25000"/>
                  </a:schemeClr>
                </a:solidFill>
              </a:defRPr>
            </a:lvl1pPr>
            <a:lvl2pPr marL="457200" indent="0">
              <a:buNone/>
              <a:defRPr sz="1450">
                <a:solidFill>
                  <a:schemeClr val="tx1">
                    <a:lumMod val="75000"/>
                    <a:lumOff val="25000"/>
                  </a:schemeClr>
                </a:solidFill>
              </a:defRPr>
            </a:lvl2pPr>
            <a:lvl3pPr marL="914400" indent="0">
              <a:buNone/>
              <a:defRPr sz="1450">
                <a:solidFill>
                  <a:schemeClr val="tx1">
                    <a:lumMod val="75000"/>
                    <a:lumOff val="25000"/>
                  </a:schemeClr>
                </a:solidFill>
              </a:defRPr>
            </a:lvl3pPr>
            <a:lvl4pPr marL="1371600" indent="0">
              <a:buNone/>
              <a:defRPr sz="1450">
                <a:solidFill>
                  <a:schemeClr val="tx1">
                    <a:lumMod val="75000"/>
                    <a:lumOff val="25000"/>
                  </a:schemeClr>
                </a:solidFill>
              </a:defRPr>
            </a:lvl4pPr>
            <a:lvl5pPr marL="1828800" indent="0">
              <a:buNone/>
              <a:defRPr sz="145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1393264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4636E496-18EF-E141-9B70-BEAD80FDB598}"/>
              </a:ext>
            </a:extLst>
          </p:cNvPr>
          <p:cNvPicPr>
            <a:picLocks noChangeAspect="1"/>
          </p:cNvPicPr>
          <p:nvPr userDrawn="1"/>
        </p:nvPicPr>
        <p:blipFill>
          <a:blip r:embed="rId3"/>
          <a:stretch>
            <a:fillRect/>
          </a:stretch>
        </p:blipFill>
        <p:spPr>
          <a:xfrm>
            <a:off x="-1866900" y="4333875"/>
            <a:ext cx="5410200" cy="2387600"/>
          </a:xfrm>
          <a:prstGeom prst="rect">
            <a:avLst/>
          </a:prstGeom>
        </p:spPr>
      </p:pic>
    </p:spTree>
    <p:extLst>
      <p:ext uri="{BB962C8B-B14F-4D97-AF65-F5344CB8AC3E}">
        <p14:creationId xmlns:p14="http://schemas.microsoft.com/office/powerpoint/2010/main" val="343685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90B3E7A-FDEA-B448-9A69-C078A7C38CFE}"/>
              </a:ext>
            </a:extLst>
          </p:cNvPr>
          <p:cNvPicPr>
            <a:picLocks noChangeAspect="1"/>
          </p:cNvPicPr>
          <p:nvPr userDrawn="1"/>
        </p:nvPicPr>
        <p:blipFill>
          <a:blip r:embed="rId3"/>
          <a:stretch>
            <a:fillRect/>
          </a:stretch>
        </p:blipFill>
        <p:spPr>
          <a:xfrm>
            <a:off x="-2433828" y="4638675"/>
            <a:ext cx="6057900" cy="2082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3855152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D1D15E11-2858-F84F-B5DD-9F521E03C897}"/>
              </a:ext>
            </a:extLst>
          </p:cNvPr>
          <p:cNvPicPr>
            <a:picLocks noChangeAspect="1"/>
          </p:cNvPicPr>
          <p:nvPr userDrawn="1"/>
        </p:nvPicPr>
        <p:blipFill>
          <a:blip r:embed="rId3"/>
          <a:stretch>
            <a:fillRect/>
          </a:stretch>
        </p:blipFill>
        <p:spPr>
          <a:xfrm>
            <a:off x="-1176528" y="3851275"/>
            <a:ext cx="4800600" cy="2870200"/>
          </a:xfrm>
          <a:prstGeom prst="rect">
            <a:avLst/>
          </a:prstGeom>
        </p:spPr>
      </p:pic>
    </p:spTree>
    <p:extLst>
      <p:ext uri="{BB962C8B-B14F-4D97-AF65-F5344CB8AC3E}">
        <p14:creationId xmlns:p14="http://schemas.microsoft.com/office/powerpoint/2010/main" val="1776941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A85D542-4663-244B-9EC1-449E68220632}"/>
              </a:ext>
            </a:extLst>
          </p:cNvPr>
          <p:cNvPicPr>
            <a:picLocks noChangeAspect="1"/>
          </p:cNvPicPr>
          <p:nvPr userDrawn="1"/>
        </p:nvPicPr>
        <p:blipFill>
          <a:blip r:embed="rId3"/>
          <a:stretch>
            <a:fillRect/>
          </a:stretch>
        </p:blipFill>
        <p:spPr>
          <a:xfrm>
            <a:off x="301246" y="4464000"/>
            <a:ext cx="6642100" cy="2209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37015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Autofit/>
          </a:bodyPr>
          <a:lstStyle>
            <a:lvl1pPr algn="l">
              <a:defRPr sz="4000"/>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4" name="Kuva 3">
            <a:extLst>
              <a:ext uri="{FF2B5EF4-FFF2-40B4-BE49-F238E27FC236}">
                <a16:creationId xmlns:a16="http://schemas.microsoft.com/office/drawing/2014/main" id="{DACCD80C-0517-9842-A3E4-44CF702223C1}"/>
              </a:ext>
            </a:extLst>
          </p:cNvPr>
          <p:cNvPicPr>
            <a:picLocks noChangeAspect="1"/>
          </p:cNvPicPr>
          <p:nvPr userDrawn="1"/>
        </p:nvPicPr>
        <p:blipFill>
          <a:blip r:embed="rId3"/>
          <a:stretch>
            <a:fillRect/>
          </a:stretch>
        </p:blipFill>
        <p:spPr>
          <a:xfrm>
            <a:off x="5943600" y="811657"/>
            <a:ext cx="5410200" cy="2159000"/>
          </a:xfrm>
          <a:prstGeom prst="rect">
            <a:avLst/>
          </a:prstGeom>
        </p:spPr>
      </p:pic>
    </p:spTree>
    <p:extLst>
      <p:ext uri="{BB962C8B-B14F-4D97-AF65-F5344CB8AC3E}">
        <p14:creationId xmlns:p14="http://schemas.microsoft.com/office/powerpoint/2010/main" val="1006932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3D72B4-52FD-0A47-8CC7-6FC2CA7D9955}"/>
              </a:ext>
            </a:extLst>
          </p:cNvPr>
          <p:cNvPicPr>
            <a:picLocks noChangeAspect="1"/>
          </p:cNvPicPr>
          <p:nvPr userDrawn="1"/>
        </p:nvPicPr>
        <p:blipFill>
          <a:blip r:embed="rId3"/>
          <a:stretch>
            <a:fillRect/>
          </a:stretch>
        </p:blipFill>
        <p:spPr>
          <a:xfrm>
            <a:off x="107188" y="240919"/>
            <a:ext cx="5613400" cy="21463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1982539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90B3E7A-FDEA-B448-9A69-C078A7C38CFE}"/>
              </a:ext>
            </a:extLst>
          </p:cNvPr>
          <p:cNvPicPr>
            <a:picLocks noChangeAspect="1"/>
          </p:cNvPicPr>
          <p:nvPr userDrawn="1"/>
        </p:nvPicPr>
        <p:blipFill>
          <a:blip r:embed="rId3"/>
          <a:stretch>
            <a:fillRect/>
          </a:stretch>
        </p:blipFill>
        <p:spPr>
          <a:xfrm>
            <a:off x="-1368552" y="365125"/>
            <a:ext cx="6057900" cy="2082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2778605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8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B3E0A40-DD6A-D646-BBA9-3B7D3FFB5792}"/>
              </a:ext>
            </a:extLst>
          </p:cNvPr>
          <p:cNvPicPr>
            <a:picLocks noChangeAspect="1"/>
          </p:cNvPicPr>
          <p:nvPr userDrawn="1"/>
        </p:nvPicPr>
        <p:blipFill>
          <a:blip r:embed="rId3"/>
          <a:stretch>
            <a:fillRect/>
          </a:stretch>
        </p:blipFill>
        <p:spPr>
          <a:xfrm>
            <a:off x="190500" y="365125"/>
            <a:ext cx="5448300" cy="21844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61592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9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pic>
        <p:nvPicPr>
          <p:cNvPr id="8" name="Kuva 7">
            <a:extLst>
              <a:ext uri="{FF2B5EF4-FFF2-40B4-BE49-F238E27FC236}">
                <a16:creationId xmlns:a16="http://schemas.microsoft.com/office/drawing/2014/main" id="{02B8B4EB-FEF8-4B47-ADFB-F6A5C6465112}"/>
              </a:ext>
            </a:extLst>
          </p:cNvPr>
          <p:cNvPicPr>
            <a:picLocks noChangeAspect="1"/>
          </p:cNvPicPr>
          <p:nvPr userDrawn="1"/>
        </p:nvPicPr>
        <p:blipFill>
          <a:blip r:embed="rId3"/>
          <a:stretch>
            <a:fillRect/>
          </a:stretch>
        </p:blipFill>
        <p:spPr>
          <a:xfrm>
            <a:off x="-1176528" y="3851275"/>
            <a:ext cx="4800600" cy="2870200"/>
          </a:xfrm>
          <a:prstGeom prst="rect">
            <a:avLst/>
          </a:prstGeom>
        </p:spPr>
      </p:pic>
    </p:spTree>
    <p:extLst>
      <p:ext uri="{BB962C8B-B14F-4D97-AF65-F5344CB8AC3E}">
        <p14:creationId xmlns:p14="http://schemas.microsoft.com/office/powerpoint/2010/main" val="3769109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0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0F407DD1-E1B8-BF47-90CF-F97F471D3AAF}"/>
              </a:ext>
            </a:extLst>
          </p:cNvPr>
          <p:cNvPicPr>
            <a:picLocks noChangeAspect="1"/>
          </p:cNvPicPr>
          <p:nvPr userDrawn="1"/>
        </p:nvPicPr>
        <p:blipFill>
          <a:blip r:embed="rId3"/>
          <a:stretch>
            <a:fillRect/>
          </a:stretch>
        </p:blipFill>
        <p:spPr>
          <a:xfrm>
            <a:off x="-1660398" y="4456112"/>
            <a:ext cx="6057900" cy="2082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2640261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1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pic>
        <p:nvPicPr>
          <p:cNvPr id="8" name="Kuva 7">
            <a:extLst>
              <a:ext uri="{FF2B5EF4-FFF2-40B4-BE49-F238E27FC236}">
                <a16:creationId xmlns:a16="http://schemas.microsoft.com/office/drawing/2014/main" id="{E309957B-E7E2-8A4C-95B2-D39FF5E278A6}"/>
              </a:ext>
            </a:extLst>
          </p:cNvPr>
          <p:cNvPicPr>
            <a:picLocks noChangeAspect="1"/>
          </p:cNvPicPr>
          <p:nvPr userDrawn="1"/>
        </p:nvPicPr>
        <p:blipFill>
          <a:blip r:embed="rId3"/>
          <a:stretch>
            <a:fillRect/>
          </a:stretch>
        </p:blipFill>
        <p:spPr>
          <a:xfrm>
            <a:off x="-190500" y="3851275"/>
            <a:ext cx="4800600" cy="2870200"/>
          </a:xfrm>
          <a:prstGeom prst="rect">
            <a:avLst/>
          </a:prstGeom>
        </p:spPr>
      </p:pic>
    </p:spTree>
    <p:extLst>
      <p:ext uri="{BB962C8B-B14F-4D97-AF65-F5344CB8AC3E}">
        <p14:creationId xmlns:p14="http://schemas.microsoft.com/office/powerpoint/2010/main" val="1627389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2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4585497-E11A-9B4E-96E0-5398F040D5C9}"/>
              </a:ext>
            </a:extLst>
          </p:cNvPr>
          <p:cNvPicPr>
            <a:picLocks noChangeAspect="1"/>
          </p:cNvPicPr>
          <p:nvPr userDrawn="1"/>
        </p:nvPicPr>
        <p:blipFill>
          <a:blip r:embed="rId3"/>
          <a:stretch>
            <a:fillRect/>
          </a:stretch>
        </p:blipFill>
        <p:spPr>
          <a:xfrm>
            <a:off x="-2482850" y="4329112"/>
            <a:ext cx="6642100" cy="2209800"/>
          </a:xfrm>
          <a:prstGeom prst="rect">
            <a:avLst/>
          </a:prstGeom>
        </p:spPr>
      </p:pic>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2656477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Otsikko ja sisältö">
    <p:bg>
      <p:bgPr>
        <a:solidFill>
          <a:schemeClr val="bg1"/>
        </a:solidFill>
        <a:effectLst/>
      </p:bgPr>
    </p:bg>
    <p:spTree>
      <p:nvGrpSpPr>
        <p:cNvPr id="1" name=""/>
        <p:cNvGrpSpPr/>
        <p:nvPr/>
      </p:nvGrpSpPr>
      <p:grpSpPr>
        <a:xfrm>
          <a:off x="0" y="0"/>
          <a:ext cx="0" cy="0"/>
          <a:chOff x="0" y="0"/>
          <a:chExt cx="0" cy="0"/>
        </a:xfrm>
      </p:grpSpPr>
      <p:sp>
        <p:nvSpPr>
          <p:cNvPr id="8" name="Kuvan paikkamerkki 2">
            <a:extLst>
              <a:ext uri="{FF2B5EF4-FFF2-40B4-BE49-F238E27FC236}">
                <a16:creationId xmlns:a16="http://schemas.microsoft.com/office/drawing/2014/main" id="{47186B3B-19A8-684B-BA68-4D1996B35F09}"/>
              </a:ext>
            </a:extLst>
          </p:cNvPr>
          <p:cNvSpPr>
            <a:spLocks noGrp="1"/>
          </p:cNvSpPr>
          <p:nvPr>
            <p:ph type="pic" idx="13"/>
          </p:nvPr>
        </p:nvSpPr>
        <p:spPr>
          <a:xfrm>
            <a:off x="0" y="0"/>
            <a:ext cx="3799643" cy="6858000"/>
          </a:xfrm>
        </p:spPr>
        <p:txBody>
          <a:bodyPr/>
          <a:lstStyle>
            <a:lvl1pPr marL="0" indent="0">
              <a:buNone/>
              <a:defRPr sz="3200">
                <a:solidFill>
                  <a:srgbClr val="00799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4038600" y="365125"/>
            <a:ext cx="7315200" cy="1325563"/>
          </a:xfrm>
        </p:spPr>
        <p:txBody>
          <a:bodyPr>
            <a:normAutofit/>
          </a:bodyPr>
          <a:lstStyle>
            <a:lvl1pPr>
              <a:defRPr sz="4000">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4038600" y="1825625"/>
            <a:ext cx="73152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a:xfrm>
            <a:off x="4038600" y="6356350"/>
            <a:ext cx="1301496" cy="365125"/>
          </a:xfrm>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a:xfrm>
            <a:off x="5638800" y="6356350"/>
            <a:ext cx="4114800" cy="365125"/>
          </a:xfrm>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a:xfrm>
            <a:off x="10168128" y="6356350"/>
            <a:ext cx="1185672" cy="365125"/>
          </a:xfrm>
        </p:spPr>
        <p:txBody>
          <a:bodyPr/>
          <a:lstStyle>
            <a:lvl1pPr>
              <a:defRPr>
                <a:solidFill>
                  <a:srgbClr val="00799A"/>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3815865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3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11" name="Kuva 10">
            <a:extLst>
              <a:ext uri="{FF2B5EF4-FFF2-40B4-BE49-F238E27FC236}">
                <a16:creationId xmlns:a16="http://schemas.microsoft.com/office/drawing/2014/main" id="{7BC71980-79A3-1945-B93C-023E5F7357AE}"/>
              </a:ext>
            </a:extLst>
          </p:cNvPr>
          <p:cNvPicPr>
            <a:picLocks noChangeAspect="1"/>
          </p:cNvPicPr>
          <p:nvPr userDrawn="1"/>
        </p:nvPicPr>
        <p:blipFill>
          <a:blip r:embed="rId3"/>
          <a:stretch>
            <a:fillRect/>
          </a:stretch>
        </p:blipFill>
        <p:spPr>
          <a:xfrm>
            <a:off x="8153400" y="1825625"/>
            <a:ext cx="3200400" cy="3454400"/>
          </a:xfrm>
          <a:prstGeom prst="rect">
            <a:avLst/>
          </a:prstGeom>
        </p:spPr>
      </p:pic>
    </p:spTree>
    <p:extLst>
      <p:ext uri="{BB962C8B-B14F-4D97-AF65-F5344CB8AC3E}">
        <p14:creationId xmlns:p14="http://schemas.microsoft.com/office/powerpoint/2010/main" val="277160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4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9D7F469E-52D1-B947-BD50-5C8DCCC6CBE7}"/>
              </a:ext>
            </a:extLst>
          </p:cNvPr>
          <p:cNvPicPr>
            <a:picLocks noChangeAspect="1"/>
          </p:cNvPicPr>
          <p:nvPr userDrawn="1"/>
        </p:nvPicPr>
        <p:blipFill>
          <a:blip r:embed="rId3"/>
          <a:stretch>
            <a:fillRect/>
          </a:stretch>
        </p:blipFill>
        <p:spPr>
          <a:xfrm>
            <a:off x="7188200" y="1825625"/>
            <a:ext cx="4165600" cy="2260600"/>
          </a:xfrm>
          <a:prstGeom prst="rect">
            <a:avLst/>
          </a:prstGeom>
        </p:spPr>
      </p:pic>
    </p:spTree>
    <p:extLst>
      <p:ext uri="{BB962C8B-B14F-4D97-AF65-F5344CB8AC3E}">
        <p14:creationId xmlns:p14="http://schemas.microsoft.com/office/powerpoint/2010/main" val="225706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Autofit/>
          </a:bodyPr>
          <a:lstStyle>
            <a:lvl1pPr algn="l">
              <a:defRPr sz="4000"/>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5" name="Kuva 4">
            <a:extLst>
              <a:ext uri="{FF2B5EF4-FFF2-40B4-BE49-F238E27FC236}">
                <a16:creationId xmlns:a16="http://schemas.microsoft.com/office/drawing/2014/main" id="{F6CC4FCD-DF02-BB4B-B4FA-31847E9AF73C}"/>
              </a:ext>
            </a:extLst>
          </p:cNvPr>
          <p:cNvPicPr>
            <a:picLocks noChangeAspect="1"/>
          </p:cNvPicPr>
          <p:nvPr userDrawn="1"/>
        </p:nvPicPr>
        <p:blipFill>
          <a:blip r:embed="rId3"/>
          <a:stretch>
            <a:fillRect/>
          </a:stretch>
        </p:blipFill>
        <p:spPr>
          <a:xfrm>
            <a:off x="6553200" y="456057"/>
            <a:ext cx="4800600" cy="2870200"/>
          </a:xfrm>
          <a:prstGeom prst="rect">
            <a:avLst/>
          </a:prstGeom>
        </p:spPr>
      </p:pic>
    </p:spTree>
    <p:extLst>
      <p:ext uri="{BB962C8B-B14F-4D97-AF65-F5344CB8AC3E}">
        <p14:creationId xmlns:p14="http://schemas.microsoft.com/office/powerpoint/2010/main" val="3058138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6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1350C95C-DF9D-5B41-BD0E-BC5E9591C4CF}"/>
              </a:ext>
            </a:extLst>
          </p:cNvPr>
          <p:cNvPicPr>
            <a:picLocks noChangeAspect="1"/>
          </p:cNvPicPr>
          <p:nvPr userDrawn="1"/>
        </p:nvPicPr>
        <p:blipFill>
          <a:blip r:embed="rId3"/>
          <a:stretch>
            <a:fillRect/>
          </a:stretch>
        </p:blipFill>
        <p:spPr>
          <a:xfrm>
            <a:off x="7148038" y="1825625"/>
            <a:ext cx="4205762" cy="2234311"/>
          </a:xfrm>
          <a:prstGeom prst="rect">
            <a:avLst/>
          </a:prstGeom>
        </p:spPr>
      </p:pic>
    </p:spTree>
    <p:extLst>
      <p:ext uri="{BB962C8B-B14F-4D97-AF65-F5344CB8AC3E}">
        <p14:creationId xmlns:p14="http://schemas.microsoft.com/office/powerpoint/2010/main" val="2802072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7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34033763-74B2-274A-9C5C-0193D34E14F3}"/>
              </a:ext>
            </a:extLst>
          </p:cNvPr>
          <p:cNvPicPr>
            <a:picLocks noChangeAspect="1"/>
          </p:cNvPicPr>
          <p:nvPr userDrawn="1"/>
        </p:nvPicPr>
        <p:blipFill>
          <a:blip r:embed="rId3"/>
          <a:stretch>
            <a:fillRect/>
          </a:stretch>
        </p:blipFill>
        <p:spPr>
          <a:xfrm>
            <a:off x="8509000" y="1825625"/>
            <a:ext cx="2844800" cy="2768600"/>
          </a:xfrm>
          <a:prstGeom prst="rect">
            <a:avLst/>
          </a:prstGeom>
        </p:spPr>
      </p:pic>
    </p:spTree>
    <p:extLst>
      <p:ext uri="{BB962C8B-B14F-4D97-AF65-F5344CB8AC3E}">
        <p14:creationId xmlns:p14="http://schemas.microsoft.com/office/powerpoint/2010/main" val="1717580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8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861E21FE-6D57-E14F-9D04-F5B5E44F690D}"/>
              </a:ext>
            </a:extLst>
          </p:cNvPr>
          <p:cNvPicPr>
            <a:picLocks noChangeAspect="1"/>
          </p:cNvPicPr>
          <p:nvPr userDrawn="1"/>
        </p:nvPicPr>
        <p:blipFill>
          <a:blip r:embed="rId3"/>
          <a:stretch>
            <a:fillRect/>
          </a:stretch>
        </p:blipFill>
        <p:spPr>
          <a:xfrm>
            <a:off x="7239000" y="1825625"/>
            <a:ext cx="4114800" cy="2235503"/>
          </a:xfrm>
          <a:prstGeom prst="rect">
            <a:avLst/>
          </a:prstGeom>
        </p:spPr>
      </p:pic>
    </p:spTree>
    <p:extLst>
      <p:ext uri="{BB962C8B-B14F-4D97-AF65-F5344CB8AC3E}">
        <p14:creationId xmlns:p14="http://schemas.microsoft.com/office/powerpoint/2010/main" val="1743195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9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6239256"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6239256"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4F1DE8E4-BAB3-BF49-A17E-8575512BC895}"/>
              </a:ext>
            </a:extLst>
          </p:cNvPr>
          <p:cNvPicPr>
            <a:picLocks noChangeAspect="1"/>
          </p:cNvPicPr>
          <p:nvPr userDrawn="1"/>
        </p:nvPicPr>
        <p:blipFill>
          <a:blip r:embed="rId3"/>
          <a:stretch>
            <a:fillRect/>
          </a:stretch>
        </p:blipFill>
        <p:spPr>
          <a:xfrm>
            <a:off x="8331200" y="1825625"/>
            <a:ext cx="3022600" cy="2387600"/>
          </a:xfrm>
          <a:prstGeom prst="rect">
            <a:avLst/>
          </a:prstGeom>
        </p:spPr>
      </p:pic>
    </p:spTree>
    <p:extLst>
      <p:ext uri="{BB962C8B-B14F-4D97-AF65-F5344CB8AC3E}">
        <p14:creationId xmlns:p14="http://schemas.microsoft.com/office/powerpoint/2010/main" val="1500811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Otsikko ja sisältö">
    <p:bg>
      <p:bgPr>
        <a:solidFill>
          <a:schemeClr val="bg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C1801E00-D9F8-8747-95B4-528CD4637851}"/>
              </a:ext>
            </a:extLst>
          </p:cNvPr>
          <p:cNvPicPr>
            <a:picLocks noChangeAspect="1"/>
          </p:cNvPicPr>
          <p:nvPr userDrawn="1"/>
        </p:nvPicPr>
        <p:blipFill>
          <a:blip r:embed="rId3"/>
          <a:stretch>
            <a:fillRect/>
          </a:stretch>
        </p:blipFill>
        <p:spPr>
          <a:xfrm>
            <a:off x="10238232" y="4212019"/>
            <a:ext cx="1600200" cy="1727200"/>
          </a:xfrm>
          <a:prstGeom prst="rect">
            <a:avLst/>
          </a:prstGeom>
        </p:spPr>
      </p:pic>
      <p:sp>
        <p:nvSpPr>
          <p:cNvPr id="9" name="Otsikko 1">
            <a:extLst>
              <a:ext uri="{FF2B5EF4-FFF2-40B4-BE49-F238E27FC236}">
                <a16:creationId xmlns:a16="http://schemas.microsoft.com/office/drawing/2014/main" id="{54971E56-3F4A-0E46-B92B-222A14856E64}"/>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en-GB"/>
              <a:t>Click to edit Master title style</a:t>
            </a:r>
            <a:endParaRPr lang="fi-FI"/>
          </a:p>
        </p:txBody>
      </p:sp>
      <p:sp>
        <p:nvSpPr>
          <p:cNvPr id="10" name="Sisällön paikkamerkki 2">
            <a:extLst>
              <a:ext uri="{FF2B5EF4-FFF2-40B4-BE49-F238E27FC236}">
                <a16:creationId xmlns:a16="http://schemas.microsoft.com/office/drawing/2014/main" id="{3AD89D24-3357-AD4E-8C4F-0EBCF7EABFC6}"/>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3189739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0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30AEC797-6735-F947-BDF9-069C27BF4241}"/>
              </a:ext>
            </a:extLst>
          </p:cNvPr>
          <p:cNvPicPr>
            <a:picLocks noChangeAspect="1"/>
          </p:cNvPicPr>
          <p:nvPr userDrawn="1"/>
        </p:nvPicPr>
        <p:blipFill>
          <a:blip r:embed="rId3"/>
          <a:stretch>
            <a:fillRect/>
          </a:stretch>
        </p:blipFill>
        <p:spPr>
          <a:xfrm>
            <a:off x="9792208" y="4808919"/>
            <a:ext cx="2082800" cy="1130300"/>
          </a:xfrm>
          <a:prstGeom prst="rect">
            <a:avLst/>
          </a:prstGeom>
        </p:spPr>
      </p:pic>
    </p:spTree>
    <p:extLst>
      <p:ext uri="{BB962C8B-B14F-4D97-AF65-F5344CB8AC3E}">
        <p14:creationId xmlns:p14="http://schemas.microsoft.com/office/powerpoint/2010/main" val="409487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10" name="Kuva 9">
            <a:extLst>
              <a:ext uri="{FF2B5EF4-FFF2-40B4-BE49-F238E27FC236}">
                <a16:creationId xmlns:a16="http://schemas.microsoft.com/office/drawing/2014/main" id="{B4AE70CF-BC3F-4D4C-9DE9-45F8877512FF}"/>
              </a:ext>
            </a:extLst>
          </p:cNvPr>
          <p:cNvPicPr>
            <a:picLocks noChangeAspect="1"/>
          </p:cNvPicPr>
          <p:nvPr userDrawn="1"/>
        </p:nvPicPr>
        <p:blipFill>
          <a:blip r:embed="rId3"/>
          <a:stretch>
            <a:fillRect/>
          </a:stretch>
        </p:blipFill>
        <p:spPr>
          <a:xfrm>
            <a:off x="9639808" y="4744712"/>
            <a:ext cx="2235200" cy="1181100"/>
          </a:xfrm>
          <a:prstGeom prst="rect">
            <a:avLst/>
          </a:prstGeom>
        </p:spPr>
      </p:pic>
    </p:spTree>
    <p:extLst>
      <p:ext uri="{BB962C8B-B14F-4D97-AF65-F5344CB8AC3E}">
        <p14:creationId xmlns:p14="http://schemas.microsoft.com/office/powerpoint/2010/main" val="3547626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2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163DB437-2E9F-694E-AA34-06680E6381C7}"/>
              </a:ext>
            </a:extLst>
          </p:cNvPr>
          <p:cNvPicPr>
            <a:picLocks noChangeAspect="1"/>
          </p:cNvPicPr>
          <p:nvPr userDrawn="1"/>
        </p:nvPicPr>
        <p:blipFill>
          <a:blip r:embed="rId3"/>
          <a:stretch>
            <a:fillRect/>
          </a:stretch>
        </p:blipFill>
        <p:spPr>
          <a:xfrm>
            <a:off x="10224008" y="4744712"/>
            <a:ext cx="1422400" cy="1384300"/>
          </a:xfrm>
          <a:prstGeom prst="rect">
            <a:avLst/>
          </a:prstGeom>
        </p:spPr>
      </p:pic>
    </p:spTree>
    <p:extLst>
      <p:ext uri="{BB962C8B-B14F-4D97-AF65-F5344CB8AC3E}">
        <p14:creationId xmlns:p14="http://schemas.microsoft.com/office/powerpoint/2010/main" val="2248038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3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8" name="Kuva 7">
            <a:extLst>
              <a:ext uri="{FF2B5EF4-FFF2-40B4-BE49-F238E27FC236}">
                <a16:creationId xmlns:a16="http://schemas.microsoft.com/office/drawing/2014/main" id="{10F263E9-47DE-0948-B297-88FE33DA8105}"/>
              </a:ext>
            </a:extLst>
          </p:cNvPr>
          <p:cNvPicPr>
            <a:picLocks noChangeAspect="1"/>
          </p:cNvPicPr>
          <p:nvPr userDrawn="1"/>
        </p:nvPicPr>
        <p:blipFill>
          <a:blip r:embed="rId3"/>
          <a:stretch>
            <a:fillRect/>
          </a:stretch>
        </p:blipFill>
        <p:spPr>
          <a:xfrm>
            <a:off x="9741408" y="4772144"/>
            <a:ext cx="2133600" cy="1155700"/>
          </a:xfrm>
          <a:prstGeom prst="rect">
            <a:avLst/>
          </a:prstGeom>
        </p:spPr>
      </p:pic>
    </p:spTree>
    <p:extLst>
      <p:ext uri="{BB962C8B-B14F-4D97-AF65-F5344CB8AC3E}">
        <p14:creationId xmlns:p14="http://schemas.microsoft.com/office/powerpoint/2010/main" val="157671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4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163318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Autofit/>
          </a:bodyPr>
          <a:lstStyle>
            <a:lvl1pPr algn="l">
              <a:defRPr sz="4000"/>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4" name="Kuva 3">
            <a:extLst>
              <a:ext uri="{FF2B5EF4-FFF2-40B4-BE49-F238E27FC236}">
                <a16:creationId xmlns:a16="http://schemas.microsoft.com/office/drawing/2014/main" id="{AE2814F0-9653-2A42-8F94-0682C0F0CB6A}"/>
              </a:ext>
            </a:extLst>
          </p:cNvPr>
          <p:cNvPicPr>
            <a:picLocks noChangeAspect="1"/>
          </p:cNvPicPr>
          <p:nvPr userDrawn="1"/>
        </p:nvPicPr>
        <p:blipFill>
          <a:blip r:embed="rId3"/>
          <a:stretch>
            <a:fillRect/>
          </a:stretch>
        </p:blipFill>
        <p:spPr>
          <a:xfrm>
            <a:off x="5943600" y="989457"/>
            <a:ext cx="5410200" cy="1803400"/>
          </a:xfrm>
          <a:prstGeom prst="rect">
            <a:avLst/>
          </a:prstGeom>
        </p:spPr>
      </p:pic>
    </p:spTree>
    <p:extLst>
      <p:ext uri="{BB962C8B-B14F-4D97-AF65-F5344CB8AC3E}">
        <p14:creationId xmlns:p14="http://schemas.microsoft.com/office/powerpoint/2010/main" val="24135467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8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a:xfrm>
            <a:off x="838200" y="1825625"/>
            <a:ext cx="8781288" cy="4351338"/>
          </a:xfrm>
        </p:spPr>
        <p:txBody>
          <a:bodyPr/>
          <a:lstStyle>
            <a:lvl1pPr>
              <a:defRPr>
                <a:solidFill>
                  <a:srgbClr val="00799A"/>
                </a:solidFill>
              </a:defRPr>
            </a:lvl1pPr>
            <a:lvl2pPr>
              <a:defRPr>
                <a:solidFill>
                  <a:srgbClr val="00799A"/>
                </a:solidFill>
              </a:defRPr>
            </a:lvl2pPr>
            <a:lvl3pPr>
              <a:defRPr>
                <a:solidFill>
                  <a:srgbClr val="00799A"/>
                </a:solidFill>
              </a:defRPr>
            </a:lvl3pPr>
            <a:lvl4pPr>
              <a:defRPr>
                <a:solidFill>
                  <a:srgbClr val="00799A"/>
                </a:solidFill>
              </a:defRPr>
            </a:lvl4pPr>
            <a:lvl5pPr>
              <a:defRPr>
                <a:solidFill>
                  <a:srgbClr val="00799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pic>
        <p:nvPicPr>
          <p:cNvPr id="9" name="Kuva 8">
            <a:extLst>
              <a:ext uri="{FF2B5EF4-FFF2-40B4-BE49-F238E27FC236}">
                <a16:creationId xmlns:a16="http://schemas.microsoft.com/office/drawing/2014/main" id="{59CD12E7-9E55-9546-A431-49726B3A831C}"/>
              </a:ext>
            </a:extLst>
          </p:cNvPr>
          <p:cNvPicPr>
            <a:picLocks noChangeAspect="1"/>
          </p:cNvPicPr>
          <p:nvPr userDrawn="1"/>
        </p:nvPicPr>
        <p:blipFill>
          <a:blip r:embed="rId3"/>
          <a:stretch>
            <a:fillRect/>
          </a:stretch>
        </p:blipFill>
        <p:spPr>
          <a:xfrm>
            <a:off x="10052558" y="4752332"/>
            <a:ext cx="1511300" cy="1193800"/>
          </a:xfrm>
          <a:prstGeom prst="rect">
            <a:avLst/>
          </a:prstGeom>
        </p:spPr>
      </p:pic>
    </p:spTree>
    <p:extLst>
      <p:ext uri="{BB962C8B-B14F-4D97-AF65-F5344CB8AC3E}">
        <p14:creationId xmlns:p14="http://schemas.microsoft.com/office/powerpoint/2010/main" val="3052926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6_Otsikko ja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a:xfrm>
            <a:off x="838200" y="365125"/>
            <a:ext cx="8781288" cy="1325563"/>
          </a:xfrm>
        </p:spPr>
        <p:txBody>
          <a:bodyPr/>
          <a:lstStyle>
            <a:lvl1pPr>
              <a:defRPr>
                <a:solidFill>
                  <a:srgbClr val="00799A"/>
                </a:solidFill>
              </a:defRPr>
            </a:lvl1pPr>
          </a:lstStyle>
          <a:p>
            <a:r>
              <a:rPr lang="en-GB"/>
              <a:t>Click to edit Master title style</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3753611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Otsikko ja sisältö">
    <p:bg>
      <p:bgPr>
        <a:solidFill>
          <a:schemeClr val="bg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lvl1pPr>
              <a:defRPr>
                <a:solidFill>
                  <a:srgbClr val="00799A"/>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lvl1pPr>
              <a:defRPr>
                <a:solidFill>
                  <a:srgbClr val="00799A"/>
                </a:solidFill>
              </a:defRPr>
            </a:lvl1p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lvl1pPr>
              <a:defRPr>
                <a:solidFill>
                  <a:srgbClr val="00799A"/>
                </a:solidFill>
              </a:defRPr>
            </a:lvl1pPr>
          </a:lstStyle>
          <a:p>
            <a:fld id="{9AC3490C-B401-7445-84BA-EA6FCE9C76E3}" type="slidenum">
              <a:rPr lang="fi-FI" smtClean="0"/>
              <a:pPr/>
              <a:t>‹#›</a:t>
            </a:fld>
            <a:endParaRPr lang="fi-FI"/>
          </a:p>
        </p:txBody>
      </p:sp>
      <p:pic>
        <p:nvPicPr>
          <p:cNvPr id="7" name="Kuva 6">
            <a:extLst>
              <a:ext uri="{FF2B5EF4-FFF2-40B4-BE49-F238E27FC236}">
                <a16:creationId xmlns:a16="http://schemas.microsoft.com/office/drawing/2014/main" id="{57F8F38D-13FC-FA45-8960-A6E0DE7BB348}"/>
              </a:ext>
            </a:extLst>
          </p:cNvPr>
          <p:cNvPicPr>
            <a:picLocks noChangeAspect="1"/>
          </p:cNvPicPr>
          <p:nvPr userDrawn="1"/>
        </p:nvPicPr>
        <p:blipFill>
          <a:blip r:embed="rId2"/>
          <a:stretch>
            <a:fillRect/>
          </a:stretch>
        </p:blipFill>
        <p:spPr>
          <a:xfrm>
            <a:off x="9208800" y="180000"/>
            <a:ext cx="2804073" cy="489600"/>
          </a:xfrm>
          <a:prstGeom prst="rect">
            <a:avLst/>
          </a:prstGeom>
        </p:spPr>
      </p:pic>
    </p:spTree>
    <p:extLst>
      <p:ext uri="{BB962C8B-B14F-4D97-AF65-F5344CB8AC3E}">
        <p14:creationId xmlns:p14="http://schemas.microsoft.com/office/powerpoint/2010/main" val="2037172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4" name="Päivämäärän paikkamerkki 3">
            <a:extLst>
              <a:ext uri="{FF2B5EF4-FFF2-40B4-BE49-F238E27FC236}">
                <a16:creationId xmlns:a16="http://schemas.microsoft.com/office/drawing/2014/main" id="{D268AB06-9BFE-F74C-88EE-8F2AD7DACB3A}"/>
              </a:ext>
            </a:extLst>
          </p:cNvPr>
          <p:cNvSpPr>
            <a:spLocks noGrp="1"/>
          </p:cNvSpPr>
          <p:nvPr>
            <p:ph type="dt" sz="half" idx="10"/>
          </p:nvPr>
        </p:nvSpPr>
        <p:spPr/>
        <p:txBody>
          <a:bodyPr/>
          <a:lstStyle/>
          <a:p>
            <a:fld id="{5A9519BC-D774-2940-B5E9-93319ECE16B6}" type="datetimeFigureOut">
              <a:rPr lang="fi-FI" smtClean="0"/>
              <a:t>25.10.2022</a:t>
            </a:fld>
            <a:endParaRPr lang="fi-FI"/>
          </a:p>
        </p:txBody>
      </p:sp>
      <p:sp>
        <p:nvSpPr>
          <p:cNvPr id="5" name="Alatunnisteen paikkamerkki 4">
            <a:extLst>
              <a:ext uri="{FF2B5EF4-FFF2-40B4-BE49-F238E27FC236}">
                <a16:creationId xmlns:a16="http://schemas.microsoft.com/office/drawing/2014/main" id="{B6903F3E-1D39-FD48-953D-0C289C6B43F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40CEE7-E7DA-D942-AD3C-65A91ED77C8F}"/>
              </a:ext>
            </a:extLst>
          </p:cNvPr>
          <p:cNvSpPr>
            <a:spLocks noGrp="1"/>
          </p:cNvSpPr>
          <p:nvPr>
            <p:ph type="sldNum" sz="quarter" idx="12"/>
          </p:nvPr>
        </p:nvSpPr>
        <p:spPr/>
        <p:txBody>
          <a:bodyPr/>
          <a:lstStyle/>
          <a:p>
            <a:fld id="{9AC3490C-B401-7445-84BA-EA6FCE9C76E3}" type="slidenum">
              <a:rPr lang="fi-FI" smtClean="0"/>
              <a:t>‹#›</a:t>
            </a:fld>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15" name="Kuva 14">
            <a:extLst>
              <a:ext uri="{FF2B5EF4-FFF2-40B4-BE49-F238E27FC236}">
                <a16:creationId xmlns:a16="http://schemas.microsoft.com/office/drawing/2014/main" id="{22A43BB8-B6BF-BD44-B3CF-67A10B9EB7A1}"/>
              </a:ext>
            </a:extLst>
          </p:cNvPr>
          <p:cNvPicPr>
            <a:picLocks noChangeAspect="1"/>
          </p:cNvPicPr>
          <p:nvPr userDrawn="1"/>
        </p:nvPicPr>
        <p:blipFill>
          <a:blip r:embed="rId3"/>
          <a:stretch>
            <a:fillRect/>
          </a:stretch>
        </p:blipFill>
        <p:spPr>
          <a:xfrm>
            <a:off x="5943600" y="697357"/>
            <a:ext cx="5410200" cy="2387600"/>
          </a:xfrm>
          <a:prstGeom prst="rect">
            <a:avLst/>
          </a:prstGeom>
        </p:spPr>
      </p:pic>
    </p:spTree>
    <p:extLst>
      <p:ext uri="{BB962C8B-B14F-4D97-AF65-F5344CB8AC3E}">
        <p14:creationId xmlns:p14="http://schemas.microsoft.com/office/powerpoint/2010/main" val="24459908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53AF7-EA12-644F-A36C-4CF30C9A890B}"/>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B2F22742-40AF-AA46-BC17-72BED734FF2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6B82DE07-AF02-B04D-A641-7C8D8F6E7587}"/>
              </a:ext>
            </a:extLst>
          </p:cNvPr>
          <p:cNvSpPr>
            <a:spLocks noGrp="1"/>
          </p:cNvSpPr>
          <p:nvPr>
            <p:ph type="dt" sz="half" idx="10"/>
          </p:nvPr>
        </p:nvSpPr>
        <p:spPr/>
        <p:txBody>
          <a:bodyPr/>
          <a:lstStyle/>
          <a:p>
            <a:fld id="{5A9519BC-D774-2940-B5E9-93319ECE16B6}" type="datetimeFigureOut">
              <a:rPr lang="fi-FI" smtClean="0"/>
              <a:t>25.10.2022</a:t>
            </a:fld>
            <a:endParaRPr lang="fi-FI"/>
          </a:p>
        </p:txBody>
      </p:sp>
      <p:sp>
        <p:nvSpPr>
          <p:cNvPr id="5" name="Alatunnisteen paikkamerkki 4">
            <a:extLst>
              <a:ext uri="{FF2B5EF4-FFF2-40B4-BE49-F238E27FC236}">
                <a16:creationId xmlns:a16="http://schemas.microsoft.com/office/drawing/2014/main" id="{1240D231-7F15-E746-9A15-0B625CE98F7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EDEFA90-2CC0-0C44-827F-808492151C23}"/>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9" name="Kuva 12">
            <a:extLst>
              <a:ext uri="{FF2B5EF4-FFF2-40B4-BE49-F238E27FC236}">
                <a16:creationId xmlns:a16="http://schemas.microsoft.com/office/drawing/2014/main" id="{FBD8538B-E11A-854F-8171-870BCE06EB2F}"/>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979703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24325-BED4-7247-AB95-5250F6A1026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i-FI"/>
          </a:p>
        </p:txBody>
      </p:sp>
      <p:sp>
        <p:nvSpPr>
          <p:cNvPr id="3" name="Tekstin paikkamerkki 2">
            <a:extLst>
              <a:ext uri="{FF2B5EF4-FFF2-40B4-BE49-F238E27FC236}">
                <a16:creationId xmlns:a16="http://schemas.microsoft.com/office/drawing/2014/main" id="{3AFB45E1-A9E4-C642-A9CD-DE4BDE457D7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Päivämäärän paikkamerkki 3">
            <a:extLst>
              <a:ext uri="{FF2B5EF4-FFF2-40B4-BE49-F238E27FC236}">
                <a16:creationId xmlns:a16="http://schemas.microsoft.com/office/drawing/2014/main" id="{D5BC889B-196D-5647-A007-153FFE763D4A}"/>
              </a:ext>
            </a:extLst>
          </p:cNvPr>
          <p:cNvSpPr>
            <a:spLocks noGrp="1"/>
          </p:cNvSpPr>
          <p:nvPr>
            <p:ph type="dt" sz="half" idx="10"/>
          </p:nvPr>
        </p:nvSpPr>
        <p:spPr/>
        <p:txBody>
          <a:bodyPr/>
          <a:lstStyle/>
          <a:p>
            <a:fld id="{5A9519BC-D774-2940-B5E9-93319ECE16B6}" type="datetimeFigureOut">
              <a:rPr lang="fi-FI" smtClean="0"/>
              <a:t>25.10.2022</a:t>
            </a:fld>
            <a:endParaRPr lang="fi-FI"/>
          </a:p>
        </p:txBody>
      </p:sp>
      <p:sp>
        <p:nvSpPr>
          <p:cNvPr id="5" name="Alatunnisteen paikkamerkki 4">
            <a:extLst>
              <a:ext uri="{FF2B5EF4-FFF2-40B4-BE49-F238E27FC236}">
                <a16:creationId xmlns:a16="http://schemas.microsoft.com/office/drawing/2014/main" id="{C712BC72-0475-8745-A9A7-EB026B4566B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56C7F-41CD-F343-AA27-A22054902F92}"/>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7" name="Kuva 12">
            <a:extLst>
              <a:ext uri="{FF2B5EF4-FFF2-40B4-BE49-F238E27FC236}">
                <a16:creationId xmlns:a16="http://schemas.microsoft.com/office/drawing/2014/main" id="{916852C7-9D0E-B445-B9C6-3A73F6A6510D}"/>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41445610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8EF7BC-B990-374B-9C79-068EAC742232}"/>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061A982B-08AE-534F-9FD6-22CEB811B5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Sisällön paikkamerkki 3">
            <a:extLst>
              <a:ext uri="{FF2B5EF4-FFF2-40B4-BE49-F238E27FC236}">
                <a16:creationId xmlns:a16="http://schemas.microsoft.com/office/drawing/2014/main" id="{AB8374C2-67EC-C44F-8E54-65705ECB16C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4">
            <a:extLst>
              <a:ext uri="{FF2B5EF4-FFF2-40B4-BE49-F238E27FC236}">
                <a16:creationId xmlns:a16="http://schemas.microsoft.com/office/drawing/2014/main" id="{E0485E0E-5118-AE4E-987C-1AFAAB9CF92B}"/>
              </a:ext>
            </a:extLst>
          </p:cNvPr>
          <p:cNvSpPr>
            <a:spLocks noGrp="1"/>
          </p:cNvSpPr>
          <p:nvPr>
            <p:ph type="dt" sz="half" idx="10"/>
          </p:nvPr>
        </p:nvSpPr>
        <p:spPr/>
        <p:txBody>
          <a:bodyPr/>
          <a:lstStyle/>
          <a:p>
            <a:fld id="{5A9519BC-D774-2940-B5E9-93319ECE16B6}" type="datetimeFigureOut">
              <a:rPr lang="fi-FI" smtClean="0"/>
              <a:t>25.10.2022</a:t>
            </a:fld>
            <a:endParaRPr lang="fi-FI"/>
          </a:p>
        </p:txBody>
      </p:sp>
      <p:sp>
        <p:nvSpPr>
          <p:cNvPr id="6" name="Alatunnisteen paikkamerkki 5">
            <a:extLst>
              <a:ext uri="{FF2B5EF4-FFF2-40B4-BE49-F238E27FC236}">
                <a16:creationId xmlns:a16="http://schemas.microsoft.com/office/drawing/2014/main" id="{842CB54D-60F0-F146-AAE1-488DD6A2450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83973A3-E812-9440-AE53-FC84B2A317C1}"/>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8" name="Kuva 12">
            <a:extLst>
              <a:ext uri="{FF2B5EF4-FFF2-40B4-BE49-F238E27FC236}">
                <a16:creationId xmlns:a16="http://schemas.microsoft.com/office/drawing/2014/main" id="{90F20EEE-88EA-F24D-BC50-C7025E516B69}"/>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9765492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8EF7BC-B990-374B-9C79-068EAC742232}"/>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061A982B-08AE-534F-9FD6-22CEB811B587}"/>
              </a:ext>
            </a:extLst>
          </p:cNvPr>
          <p:cNvSpPr>
            <a:spLocks noGrp="1"/>
          </p:cNvSpPr>
          <p:nvPr>
            <p:ph sz="half" idx="1"/>
          </p:nvPr>
        </p:nvSpPr>
        <p:spPr>
          <a:xfrm>
            <a:off x="838200" y="1825625"/>
            <a:ext cx="3384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Sisällön paikkamerkki 3">
            <a:extLst>
              <a:ext uri="{FF2B5EF4-FFF2-40B4-BE49-F238E27FC236}">
                <a16:creationId xmlns:a16="http://schemas.microsoft.com/office/drawing/2014/main" id="{AB8374C2-67EC-C44F-8E54-65705ECB16C0}"/>
              </a:ext>
            </a:extLst>
          </p:cNvPr>
          <p:cNvSpPr>
            <a:spLocks noGrp="1"/>
          </p:cNvSpPr>
          <p:nvPr>
            <p:ph sz="half" idx="2"/>
          </p:nvPr>
        </p:nvSpPr>
        <p:spPr>
          <a:xfrm>
            <a:off x="7961086" y="1825625"/>
            <a:ext cx="3384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4">
            <a:extLst>
              <a:ext uri="{FF2B5EF4-FFF2-40B4-BE49-F238E27FC236}">
                <a16:creationId xmlns:a16="http://schemas.microsoft.com/office/drawing/2014/main" id="{E0485E0E-5118-AE4E-987C-1AFAAB9CF92B}"/>
              </a:ext>
            </a:extLst>
          </p:cNvPr>
          <p:cNvSpPr>
            <a:spLocks noGrp="1"/>
          </p:cNvSpPr>
          <p:nvPr>
            <p:ph type="dt" sz="half" idx="10"/>
          </p:nvPr>
        </p:nvSpPr>
        <p:spPr/>
        <p:txBody>
          <a:bodyPr/>
          <a:lstStyle/>
          <a:p>
            <a:fld id="{5A9519BC-D774-2940-B5E9-93319ECE16B6}" type="datetimeFigureOut">
              <a:rPr lang="fi-FI" smtClean="0"/>
              <a:t>25.10.2022</a:t>
            </a:fld>
            <a:endParaRPr lang="fi-FI"/>
          </a:p>
        </p:txBody>
      </p:sp>
      <p:sp>
        <p:nvSpPr>
          <p:cNvPr id="6" name="Alatunnisteen paikkamerkki 5">
            <a:extLst>
              <a:ext uri="{FF2B5EF4-FFF2-40B4-BE49-F238E27FC236}">
                <a16:creationId xmlns:a16="http://schemas.microsoft.com/office/drawing/2014/main" id="{842CB54D-60F0-F146-AAE1-488DD6A2450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83973A3-E812-9440-AE53-FC84B2A317C1}"/>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8" name="Kuva 12">
            <a:extLst>
              <a:ext uri="{FF2B5EF4-FFF2-40B4-BE49-F238E27FC236}">
                <a16:creationId xmlns:a16="http://schemas.microsoft.com/office/drawing/2014/main" id="{90F20EEE-88EA-F24D-BC50-C7025E516B69}"/>
              </a:ext>
            </a:extLst>
          </p:cNvPr>
          <p:cNvPicPr>
            <a:picLocks noChangeAspect="1"/>
          </p:cNvPicPr>
          <p:nvPr userDrawn="1"/>
        </p:nvPicPr>
        <p:blipFill>
          <a:blip r:embed="rId2"/>
          <a:stretch>
            <a:fillRect/>
          </a:stretch>
        </p:blipFill>
        <p:spPr>
          <a:xfrm>
            <a:off x="9208800" y="174086"/>
            <a:ext cx="2804073" cy="489600"/>
          </a:xfrm>
          <a:prstGeom prst="rect">
            <a:avLst/>
          </a:prstGeom>
        </p:spPr>
      </p:pic>
      <p:sp>
        <p:nvSpPr>
          <p:cNvPr id="9" name="Sisällön paikkamerkki 3">
            <a:extLst>
              <a:ext uri="{FF2B5EF4-FFF2-40B4-BE49-F238E27FC236}">
                <a16:creationId xmlns:a16="http://schemas.microsoft.com/office/drawing/2014/main" id="{159E2B67-AFDF-1015-1A7A-9D55B93CD02B}"/>
              </a:ext>
            </a:extLst>
          </p:cNvPr>
          <p:cNvSpPr>
            <a:spLocks noGrp="1"/>
          </p:cNvSpPr>
          <p:nvPr>
            <p:ph sz="half" idx="13"/>
          </p:nvPr>
        </p:nvSpPr>
        <p:spPr>
          <a:xfrm>
            <a:off x="4399643" y="1840140"/>
            <a:ext cx="3384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2916725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8AE5C6-A3F7-DF42-BB99-F0AD9E886A6A}"/>
              </a:ext>
            </a:extLst>
          </p:cNvPr>
          <p:cNvSpPr>
            <a:spLocks noGrp="1"/>
          </p:cNvSpPr>
          <p:nvPr>
            <p:ph type="title"/>
          </p:nvPr>
        </p:nvSpPr>
        <p:spPr>
          <a:xfrm>
            <a:off x="839788" y="365125"/>
            <a:ext cx="10515600" cy="1325563"/>
          </a:xfrm>
        </p:spPr>
        <p:txBody>
          <a:bodyPr/>
          <a:lstStyle/>
          <a:p>
            <a:r>
              <a:rPr lang="en-GB"/>
              <a:t>Click to edit Master title style</a:t>
            </a:r>
            <a:endParaRPr lang="fi-FI"/>
          </a:p>
        </p:txBody>
      </p:sp>
      <p:sp>
        <p:nvSpPr>
          <p:cNvPr id="3" name="Tekstin paikkamerkki 2">
            <a:extLst>
              <a:ext uri="{FF2B5EF4-FFF2-40B4-BE49-F238E27FC236}">
                <a16:creationId xmlns:a16="http://schemas.microsoft.com/office/drawing/2014/main" id="{1DC093C8-1051-3B4D-8948-6EA1C744A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Sisällön paikkamerkki 3">
            <a:extLst>
              <a:ext uri="{FF2B5EF4-FFF2-40B4-BE49-F238E27FC236}">
                <a16:creationId xmlns:a16="http://schemas.microsoft.com/office/drawing/2014/main" id="{A849B27E-04ED-5A40-B775-955E268B6B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Tekstin paikkamerkki 4">
            <a:extLst>
              <a:ext uri="{FF2B5EF4-FFF2-40B4-BE49-F238E27FC236}">
                <a16:creationId xmlns:a16="http://schemas.microsoft.com/office/drawing/2014/main" id="{80FFA472-FFEF-B34F-BAAB-2F049C2D5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Sisällön paikkamerkki 5">
            <a:extLst>
              <a:ext uri="{FF2B5EF4-FFF2-40B4-BE49-F238E27FC236}">
                <a16:creationId xmlns:a16="http://schemas.microsoft.com/office/drawing/2014/main" id="{378507CF-B296-DA4F-BA3A-F9B3B8D29A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7" name="Päivämäärän paikkamerkki 6">
            <a:extLst>
              <a:ext uri="{FF2B5EF4-FFF2-40B4-BE49-F238E27FC236}">
                <a16:creationId xmlns:a16="http://schemas.microsoft.com/office/drawing/2014/main" id="{5088C1ED-160F-F444-A72B-C3E66EB5C0E2}"/>
              </a:ext>
            </a:extLst>
          </p:cNvPr>
          <p:cNvSpPr>
            <a:spLocks noGrp="1"/>
          </p:cNvSpPr>
          <p:nvPr>
            <p:ph type="dt" sz="half" idx="10"/>
          </p:nvPr>
        </p:nvSpPr>
        <p:spPr/>
        <p:txBody>
          <a:bodyPr/>
          <a:lstStyle/>
          <a:p>
            <a:fld id="{5A9519BC-D774-2940-B5E9-93319ECE16B6}" type="datetimeFigureOut">
              <a:rPr lang="fi-FI" smtClean="0"/>
              <a:t>25.10.2022</a:t>
            </a:fld>
            <a:endParaRPr lang="fi-FI"/>
          </a:p>
        </p:txBody>
      </p:sp>
      <p:sp>
        <p:nvSpPr>
          <p:cNvPr id="8" name="Alatunnisteen paikkamerkki 7">
            <a:extLst>
              <a:ext uri="{FF2B5EF4-FFF2-40B4-BE49-F238E27FC236}">
                <a16:creationId xmlns:a16="http://schemas.microsoft.com/office/drawing/2014/main" id="{1021D74C-8ED8-4942-81C6-4EDF0DBB640D}"/>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3AF31B9-2AD5-7145-A060-B7DE2EE7C45E}"/>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10" name="Kuva 12">
            <a:extLst>
              <a:ext uri="{FF2B5EF4-FFF2-40B4-BE49-F238E27FC236}">
                <a16:creationId xmlns:a16="http://schemas.microsoft.com/office/drawing/2014/main" id="{0EEF73CA-9B28-BC4A-BE99-D20DD80DEA2F}"/>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128931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E36718-3C44-F842-B47C-FDD4176EDFA1}"/>
              </a:ext>
            </a:extLst>
          </p:cNvPr>
          <p:cNvSpPr>
            <a:spLocks noGrp="1"/>
          </p:cNvSpPr>
          <p:nvPr>
            <p:ph type="title"/>
          </p:nvPr>
        </p:nvSpPr>
        <p:spPr/>
        <p:txBody>
          <a:bodyPr/>
          <a:lstStyle/>
          <a:p>
            <a:r>
              <a:rPr lang="en-GB"/>
              <a:t>Click to edit Master title style</a:t>
            </a:r>
            <a:endParaRPr lang="fi-FI"/>
          </a:p>
        </p:txBody>
      </p:sp>
      <p:sp>
        <p:nvSpPr>
          <p:cNvPr id="3" name="Päivämäärän paikkamerkki 2">
            <a:extLst>
              <a:ext uri="{FF2B5EF4-FFF2-40B4-BE49-F238E27FC236}">
                <a16:creationId xmlns:a16="http://schemas.microsoft.com/office/drawing/2014/main" id="{0C281468-A449-DF45-AD65-E241677BB795}"/>
              </a:ext>
            </a:extLst>
          </p:cNvPr>
          <p:cNvSpPr>
            <a:spLocks noGrp="1"/>
          </p:cNvSpPr>
          <p:nvPr>
            <p:ph type="dt" sz="half" idx="10"/>
          </p:nvPr>
        </p:nvSpPr>
        <p:spPr/>
        <p:txBody>
          <a:bodyPr/>
          <a:lstStyle/>
          <a:p>
            <a:fld id="{5A9519BC-D774-2940-B5E9-93319ECE16B6}" type="datetimeFigureOut">
              <a:rPr lang="fi-FI" smtClean="0"/>
              <a:t>25.10.2022</a:t>
            </a:fld>
            <a:endParaRPr lang="fi-FI"/>
          </a:p>
        </p:txBody>
      </p:sp>
      <p:sp>
        <p:nvSpPr>
          <p:cNvPr id="4" name="Alatunnisteen paikkamerkki 3">
            <a:extLst>
              <a:ext uri="{FF2B5EF4-FFF2-40B4-BE49-F238E27FC236}">
                <a16:creationId xmlns:a16="http://schemas.microsoft.com/office/drawing/2014/main" id="{945A57C1-B52D-0341-A767-8469D7D18D6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BEAE4B5-036C-374C-9D82-C417DAE221CB}"/>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6" name="Kuva 12">
            <a:extLst>
              <a:ext uri="{FF2B5EF4-FFF2-40B4-BE49-F238E27FC236}">
                <a16:creationId xmlns:a16="http://schemas.microsoft.com/office/drawing/2014/main" id="{6F35BA30-D3D8-BF46-9491-1E3C1F1422D5}"/>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30259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Autofit/>
          </a:bodyPr>
          <a:lstStyle>
            <a:lvl1pPr algn="l">
              <a:defRPr sz="4000"/>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838200" y="1483765"/>
            <a:ext cx="4666488" cy="814784"/>
          </a:xfrm>
          <a:prstGeom prst="rect">
            <a:avLst/>
          </a:prstGeom>
        </p:spPr>
      </p:pic>
      <p:pic>
        <p:nvPicPr>
          <p:cNvPr id="5" name="Kuva 4">
            <a:extLst>
              <a:ext uri="{FF2B5EF4-FFF2-40B4-BE49-F238E27FC236}">
                <a16:creationId xmlns:a16="http://schemas.microsoft.com/office/drawing/2014/main" id="{4C413381-F752-B541-AAB3-1880E903AF1C}"/>
              </a:ext>
            </a:extLst>
          </p:cNvPr>
          <p:cNvPicPr>
            <a:picLocks noChangeAspect="1"/>
          </p:cNvPicPr>
          <p:nvPr userDrawn="1"/>
        </p:nvPicPr>
        <p:blipFill>
          <a:blip r:embed="rId3"/>
          <a:stretch>
            <a:fillRect/>
          </a:stretch>
        </p:blipFill>
        <p:spPr>
          <a:xfrm>
            <a:off x="5943600" y="856107"/>
            <a:ext cx="5410200" cy="2070100"/>
          </a:xfrm>
          <a:prstGeom prst="rect">
            <a:avLst/>
          </a:prstGeom>
        </p:spPr>
      </p:pic>
    </p:spTree>
    <p:extLst>
      <p:ext uri="{BB962C8B-B14F-4D97-AF65-F5344CB8AC3E}">
        <p14:creationId xmlns:p14="http://schemas.microsoft.com/office/powerpoint/2010/main" val="3511395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9002A01-83F5-CA47-B750-74ADA4A0FC3B}"/>
              </a:ext>
            </a:extLst>
          </p:cNvPr>
          <p:cNvSpPr>
            <a:spLocks noGrp="1"/>
          </p:cNvSpPr>
          <p:nvPr>
            <p:ph type="dt" sz="half" idx="10"/>
          </p:nvPr>
        </p:nvSpPr>
        <p:spPr/>
        <p:txBody>
          <a:bodyPr/>
          <a:lstStyle/>
          <a:p>
            <a:fld id="{5A9519BC-D774-2940-B5E9-93319ECE16B6}" type="datetimeFigureOut">
              <a:rPr lang="fi-FI" smtClean="0"/>
              <a:t>25.10.2022</a:t>
            </a:fld>
            <a:endParaRPr lang="fi-FI"/>
          </a:p>
        </p:txBody>
      </p:sp>
      <p:sp>
        <p:nvSpPr>
          <p:cNvPr id="3" name="Alatunnisteen paikkamerkki 2">
            <a:extLst>
              <a:ext uri="{FF2B5EF4-FFF2-40B4-BE49-F238E27FC236}">
                <a16:creationId xmlns:a16="http://schemas.microsoft.com/office/drawing/2014/main" id="{D2AE8133-8026-004D-8EB9-2283354FC22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C31050E-339E-DE40-8950-AB5E22FB75FC}"/>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5" name="Kuva 12">
            <a:extLst>
              <a:ext uri="{FF2B5EF4-FFF2-40B4-BE49-F238E27FC236}">
                <a16:creationId xmlns:a16="http://schemas.microsoft.com/office/drawing/2014/main" id="{82151408-4792-9043-BA61-3EA1125F9594}"/>
              </a:ext>
            </a:extLst>
          </p:cNvPr>
          <p:cNvPicPr>
            <a:picLocks noChangeAspect="1"/>
          </p:cNvPicPr>
          <p:nvPr userDrawn="1"/>
        </p:nvPicPr>
        <p:blipFill>
          <a:blip r:embed="rId2"/>
          <a:stretch>
            <a:fillRect/>
          </a:stretch>
        </p:blipFill>
        <p:spPr>
          <a:xfrm>
            <a:off x="9208800" y="174086"/>
            <a:ext cx="2804073" cy="489600"/>
          </a:xfrm>
          <a:prstGeom prst="rect">
            <a:avLst/>
          </a:prstGeom>
        </p:spPr>
      </p:pic>
      <p:sp>
        <p:nvSpPr>
          <p:cNvPr id="9" name="Text Placeholder 8">
            <a:extLst>
              <a:ext uri="{FF2B5EF4-FFF2-40B4-BE49-F238E27FC236}">
                <a16:creationId xmlns:a16="http://schemas.microsoft.com/office/drawing/2014/main" id="{15E634D2-610B-D75B-F076-656382F523E8}"/>
              </a:ext>
            </a:extLst>
          </p:cNvPr>
          <p:cNvSpPr>
            <a:spLocks noGrp="1"/>
          </p:cNvSpPr>
          <p:nvPr>
            <p:ph type="body" sz="quarter" idx="13"/>
          </p:nvPr>
        </p:nvSpPr>
        <p:spPr>
          <a:xfrm>
            <a:off x="812996" y="517531"/>
            <a:ext cx="11379004" cy="890588"/>
          </a:xfrm>
        </p:spPr>
        <p:txBody>
          <a:bodyPr/>
          <a:lstStyle>
            <a:lvl1pPr marL="0" indent="0">
              <a:buNone/>
              <a:defRPr sz="4000"/>
            </a:lvl1pPr>
          </a:lstStyle>
          <a:p>
            <a:pPr lvl="0"/>
            <a:r>
              <a:rPr lang="en-GB"/>
              <a:t>Click to edit Master text styles</a:t>
            </a:r>
            <a:endParaRPr lang="en-FI"/>
          </a:p>
        </p:txBody>
      </p:sp>
      <p:sp>
        <p:nvSpPr>
          <p:cNvPr id="11" name="Text Placeholder 10">
            <a:extLst>
              <a:ext uri="{FF2B5EF4-FFF2-40B4-BE49-F238E27FC236}">
                <a16:creationId xmlns:a16="http://schemas.microsoft.com/office/drawing/2014/main" id="{5F1DF304-C201-0AB1-2D16-C4B4F7BB18B4}"/>
              </a:ext>
            </a:extLst>
          </p:cNvPr>
          <p:cNvSpPr>
            <a:spLocks noGrp="1"/>
          </p:cNvSpPr>
          <p:nvPr>
            <p:ph type="body" sz="quarter" idx="14"/>
          </p:nvPr>
        </p:nvSpPr>
        <p:spPr>
          <a:xfrm>
            <a:off x="838198" y="1589324"/>
            <a:ext cx="10740775" cy="4215575"/>
          </a:xfrm>
        </p:spPr>
        <p:txBody>
          <a:bodyPr numCol="2"/>
          <a:lstStyle>
            <a:lvl1pPr marL="0" indent="0">
              <a:buNone/>
              <a:defRPr sz="1600"/>
            </a:lvl1pPr>
          </a:lstStyle>
          <a:p>
            <a:pPr lvl="0"/>
            <a:r>
              <a:rPr lang="en-GB"/>
              <a:t>Click to edit Master text styles</a:t>
            </a:r>
          </a:p>
        </p:txBody>
      </p:sp>
    </p:spTree>
    <p:extLst>
      <p:ext uri="{BB962C8B-B14F-4D97-AF65-F5344CB8AC3E}">
        <p14:creationId xmlns:p14="http://schemas.microsoft.com/office/powerpoint/2010/main" val="2682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5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4352311"/>
            <a:ext cx="10515600" cy="888238"/>
          </a:xfrm>
        </p:spPr>
        <p:txBody>
          <a:bodyPr anchor="b">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5450861"/>
            <a:ext cx="10515600" cy="48463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3" name="Kuva 12">
            <a:extLst>
              <a:ext uri="{FF2B5EF4-FFF2-40B4-BE49-F238E27FC236}">
                <a16:creationId xmlns:a16="http://schemas.microsoft.com/office/drawing/2014/main" id="{C1F7F024-9E0B-1E47-BEB3-030B4D68A695}"/>
              </a:ext>
            </a:extLst>
          </p:cNvPr>
          <p:cNvPicPr>
            <a:picLocks noChangeAspect="1"/>
          </p:cNvPicPr>
          <p:nvPr userDrawn="1"/>
        </p:nvPicPr>
        <p:blipFill>
          <a:blip r:embed="rId2"/>
          <a:stretch>
            <a:fillRect/>
          </a:stretch>
        </p:blipFill>
        <p:spPr>
          <a:xfrm>
            <a:off x="6315456" y="523853"/>
            <a:ext cx="4666488" cy="814784"/>
          </a:xfrm>
          <a:prstGeom prst="rect">
            <a:avLst/>
          </a:prstGeom>
        </p:spPr>
      </p:pic>
      <p:pic>
        <p:nvPicPr>
          <p:cNvPr id="5" name="Kuva 4">
            <a:extLst>
              <a:ext uri="{FF2B5EF4-FFF2-40B4-BE49-F238E27FC236}">
                <a16:creationId xmlns:a16="http://schemas.microsoft.com/office/drawing/2014/main" id="{4C413381-F752-B541-AAB3-1880E903AF1C}"/>
              </a:ext>
            </a:extLst>
          </p:cNvPr>
          <p:cNvPicPr>
            <a:picLocks noChangeAspect="1"/>
          </p:cNvPicPr>
          <p:nvPr userDrawn="1"/>
        </p:nvPicPr>
        <p:blipFill>
          <a:blip r:embed="rId3"/>
          <a:stretch>
            <a:fillRect/>
          </a:stretch>
        </p:blipFill>
        <p:spPr>
          <a:xfrm>
            <a:off x="5943600" y="1700067"/>
            <a:ext cx="5410200" cy="2070100"/>
          </a:xfrm>
          <a:prstGeom prst="rect">
            <a:avLst/>
          </a:prstGeom>
        </p:spPr>
      </p:pic>
    </p:spTree>
    <p:extLst>
      <p:ext uri="{BB962C8B-B14F-4D97-AF65-F5344CB8AC3E}">
        <p14:creationId xmlns:p14="http://schemas.microsoft.com/office/powerpoint/2010/main" val="14994227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9002A01-83F5-CA47-B750-74ADA4A0FC3B}"/>
              </a:ext>
            </a:extLst>
          </p:cNvPr>
          <p:cNvSpPr>
            <a:spLocks noGrp="1"/>
          </p:cNvSpPr>
          <p:nvPr>
            <p:ph type="dt" sz="half" idx="10"/>
          </p:nvPr>
        </p:nvSpPr>
        <p:spPr/>
        <p:txBody>
          <a:bodyPr/>
          <a:lstStyle/>
          <a:p>
            <a:fld id="{5A9519BC-D774-2940-B5E9-93319ECE16B6}" type="datetimeFigureOut">
              <a:rPr lang="fi-FI" smtClean="0"/>
              <a:t>25.10.2022</a:t>
            </a:fld>
            <a:endParaRPr lang="fi-FI"/>
          </a:p>
        </p:txBody>
      </p:sp>
      <p:sp>
        <p:nvSpPr>
          <p:cNvPr id="3" name="Alatunnisteen paikkamerkki 2">
            <a:extLst>
              <a:ext uri="{FF2B5EF4-FFF2-40B4-BE49-F238E27FC236}">
                <a16:creationId xmlns:a16="http://schemas.microsoft.com/office/drawing/2014/main" id="{D2AE8133-8026-004D-8EB9-2283354FC22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C31050E-339E-DE40-8950-AB5E22FB75FC}"/>
              </a:ext>
            </a:extLst>
          </p:cNvPr>
          <p:cNvSpPr>
            <a:spLocks noGrp="1"/>
          </p:cNvSpPr>
          <p:nvPr>
            <p:ph type="sldNum" sz="quarter" idx="12"/>
          </p:nvPr>
        </p:nvSpPr>
        <p:spPr/>
        <p:txBody>
          <a:bodyPr/>
          <a:lstStyle/>
          <a:p>
            <a:fld id="{9AC3490C-B401-7445-84BA-EA6FCE9C76E3}" type="slidenum">
              <a:rPr lang="fi-FI" smtClean="0"/>
              <a:t>‹#›</a:t>
            </a:fld>
            <a:endParaRPr lang="fi-FI"/>
          </a:p>
        </p:txBody>
      </p:sp>
      <p:pic>
        <p:nvPicPr>
          <p:cNvPr id="5" name="Kuva 12">
            <a:extLst>
              <a:ext uri="{FF2B5EF4-FFF2-40B4-BE49-F238E27FC236}">
                <a16:creationId xmlns:a16="http://schemas.microsoft.com/office/drawing/2014/main" id="{82151408-4792-9043-BA61-3EA1125F9594}"/>
              </a:ext>
            </a:extLst>
          </p:cNvPr>
          <p:cNvPicPr>
            <a:picLocks noChangeAspect="1"/>
          </p:cNvPicPr>
          <p:nvPr userDrawn="1"/>
        </p:nvPicPr>
        <p:blipFill>
          <a:blip r:embed="rId2"/>
          <a:stretch>
            <a:fillRect/>
          </a:stretch>
        </p:blipFill>
        <p:spPr>
          <a:xfrm>
            <a:off x="9208800" y="174086"/>
            <a:ext cx="2804073" cy="489600"/>
          </a:xfrm>
          <a:prstGeom prst="rect">
            <a:avLst/>
          </a:prstGeom>
        </p:spPr>
      </p:pic>
    </p:spTree>
    <p:extLst>
      <p:ext uri="{BB962C8B-B14F-4D97-AF65-F5344CB8AC3E}">
        <p14:creationId xmlns:p14="http://schemas.microsoft.com/office/powerpoint/2010/main" val="278616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5" name="Kuva 4">
            <a:extLst>
              <a:ext uri="{FF2B5EF4-FFF2-40B4-BE49-F238E27FC236}">
                <a16:creationId xmlns:a16="http://schemas.microsoft.com/office/drawing/2014/main" id="{1D947B97-F609-6240-9356-408ACF8D196E}"/>
              </a:ext>
            </a:extLst>
          </p:cNvPr>
          <p:cNvPicPr>
            <a:picLocks noChangeAspect="1"/>
          </p:cNvPicPr>
          <p:nvPr userDrawn="1"/>
        </p:nvPicPr>
        <p:blipFill>
          <a:blip r:embed="rId3"/>
          <a:stretch>
            <a:fillRect/>
          </a:stretch>
        </p:blipFill>
        <p:spPr>
          <a:xfrm>
            <a:off x="5943600" y="697357"/>
            <a:ext cx="5410200" cy="2387600"/>
          </a:xfrm>
          <a:prstGeom prst="rect">
            <a:avLst/>
          </a:prstGeom>
        </p:spPr>
      </p:pic>
    </p:spTree>
    <p:extLst>
      <p:ext uri="{BB962C8B-B14F-4D97-AF65-F5344CB8AC3E}">
        <p14:creationId xmlns:p14="http://schemas.microsoft.com/office/powerpoint/2010/main" val="201356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F0C4AF47-2D76-4844-B126-EA8101BF3D78}"/>
              </a:ext>
            </a:extLst>
          </p:cNvPr>
          <p:cNvPicPr>
            <a:picLocks noChangeAspect="1"/>
          </p:cNvPicPr>
          <p:nvPr userDrawn="1"/>
        </p:nvPicPr>
        <p:blipFill>
          <a:blip r:embed="rId3"/>
          <a:stretch>
            <a:fillRect/>
          </a:stretch>
        </p:blipFill>
        <p:spPr>
          <a:xfrm>
            <a:off x="5943600" y="964057"/>
            <a:ext cx="5410200" cy="1854200"/>
          </a:xfrm>
          <a:prstGeom prst="rect">
            <a:avLst/>
          </a:prstGeom>
        </p:spPr>
      </p:pic>
    </p:spTree>
    <p:extLst>
      <p:ext uri="{BB962C8B-B14F-4D97-AF65-F5344CB8AC3E}">
        <p14:creationId xmlns:p14="http://schemas.microsoft.com/office/powerpoint/2010/main" val="113783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8_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191A96-7C2E-A148-89A6-28DFBF747E73}"/>
              </a:ext>
            </a:extLst>
          </p:cNvPr>
          <p:cNvSpPr>
            <a:spLocks noGrp="1"/>
          </p:cNvSpPr>
          <p:nvPr>
            <p:ph type="ctrTitle"/>
          </p:nvPr>
        </p:nvSpPr>
        <p:spPr>
          <a:xfrm>
            <a:off x="838200" y="3674618"/>
            <a:ext cx="10515600" cy="888238"/>
          </a:xfrm>
        </p:spPr>
        <p:txBody>
          <a:bodyPr anchor="b">
            <a:normAutofit/>
          </a:bodyPr>
          <a:lstStyle>
            <a:lvl1pPr algn="l">
              <a:defRPr sz="4000">
                <a:solidFill>
                  <a:srgbClr val="00799A"/>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855C5357-1E30-7A4C-B39E-69D072BB95AE}"/>
              </a:ext>
            </a:extLst>
          </p:cNvPr>
          <p:cNvSpPr>
            <a:spLocks noGrp="1"/>
          </p:cNvSpPr>
          <p:nvPr>
            <p:ph type="subTitle" idx="1"/>
          </p:nvPr>
        </p:nvSpPr>
        <p:spPr>
          <a:xfrm>
            <a:off x="838200" y="4773168"/>
            <a:ext cx="10515600" cy="484632"/>
          </a:xfrm>
        </p:spPr>
        <p:txBody>
          <a:bodyPr>
            <a:normAutofit/>
          </a:bodyPr>
          <a:lstStyle>
            <a:lvl1pPr marL="0" indent="0" algn="l">
              <a:buNone/>
              <a:defRPr sz="1800">
                <a:solidFill>
                  <a:srgbClr val="00799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12" name="Suora yhdysviiva 11">
            <a:extLst>
              <a:ext uri="{FF2B5EF4-FFF2-40B4-BE49-F238E27FC236}">
                <a16:creationId xmlns:a16="http://schemas.microsoft.com/office/drawing/2014/main" id="{59910DDF-4909-7D41-AD90-2B0C764CE23B}"/>
              </a:ext>
            </a:extLst>
          </p:cNvPr>
          <p:cNvCxnSpPr>
            <a:cxnSpLocks/>
          </p:cNvCxnSpPr>
          <p:nvPr userDrawn="1"/>
        </p:nvCxnSpPr>
        <p:spPr>
          <a:xfrm>
            <a:off x="838200" y="4663440"/>
            <a:ext cx="10515600" cy="0"/>
          </a:xfrm>
          <a:prstGeom prst="line">
            <a:avLst/>
          </a:prstGeom>
          <a:ln w="25400" cap="rnd">
            <a:solidFill>
              <a:srgbClr val="80C342"/>
            </a:solidFill>
            <a:round/>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6C454A91-1296-2642-8E21-8AE3ADF6F87E}"/>
              </a:ext>
            </a:extLst>
          </p:cNvPr>
          <p:cNvPicPr>
            <a:picLocks noChangeAspect="1"/>
          </p:cNvPicPr>
          <p:nvPr userDrawn="1"/>
        </p:nvPicPr>
        <p:blipFill>
          <a:blip r:embed="rId2"/>
          <a:stretch>
            <a:fillRect/>
          </a:stretch>
        </p:blipFill>
        <p:spPr>
          <a:xfrm>
            <a:off x="838200" y="1483765"/>
            <a:ext cx="4666490" cy="814784"/>
          </a:xfrm>
          <a:prstGeom prst="rect">
            <a:avLst/>
          </a:prstGeom>
        </p:spPr>
      </p:pic>
      <p:pic>
        <p:nvPicPr>
          <p:cNvPr id="6" name="Kuva 5">
            <a:extLst>
              <a:ext uri="{FF2B5EF4-FFF2-40B4-BE49-F238E27FC236}">
                <a16:creationId xmlns:a16="http://schemas.microsoft.com/office/drawing/2014/main" id="{1B0E837E-ED52-4443-B26E-B36275E02403}"/>
              </a:ext>
            </a:extLst>
          </p:cNvPr>
          <p:cNvPicPr>
            <a:picLocks noChangeAspect="1"/>
          </p:cNvPicPr>
          <p:nvPr userDrawn="1"/>
        </p:nvPicPr>
        <p:blipFill>
          <a:blip r:embed="rId3"/>
          <a:stretch>
            <a:fillRect/>
          </a:stretch>
        </p:blipFill>
        <p:spPr>
          <a:xfrm>
            <a:off x="5943600" y="811657"/>
            <a:ext cx="5410200" cy="2159000"/>
          </a:xfrm>
          <a:prstGeom prst="rect">
            <a:avLst/>
          </a:prstGeom>
        </p:spPr>
      </p:pic>
    </p:spTree>
    <p:extLst>
      <p:ext uri="{BB962C8B-B14F-4D97-AF65-F5344CB8AC3E}">
        <p14:creationId xmlns:p14="http://schemas.microsoft.com/office/powerpoint/2010/main" val="31236888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9A"/>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1B024F1-6B6D-FF45-BFCA-C6A354D86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3715644-9DBD-CF43-8CC4-C66B3E9E6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853BFE6-92ED-0C4C-8B39-FBAC243C8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A9519BC-D774-2940-B5E9-93319ECE16B6}" type="datetimeFigureOut">
              <a:rPr lang="fi-FI" smtClean="0"/>
              <a:pPr/>
              <a:t>25.10.2022</a:t>
            </a:fld>
            <a:endParaRPr lang="fi-FI"/>
          </a:p>
        </p:txBody>
      </p:sp>
      <p:sp>
        <p:nvSpPr>
          <p:cNvPr id="5" name="Alatunnisteen paikkamerkki 4">
            <a:extLst>
              <a:ext uri="{FF2B5EF4-FFF2-40B4-BE49-F238E27FC236}">
                <a16:creationId xmlns:a16="http://schemas.microsoft.com/office/drawing/2014/main" id="{5BD3DE40-CB06-9545-844F-DF7EB241A7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48E732F3-8CB3-7847-B3B2-5926AD051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AC3490C-B401-7445-84BA-EA6FCE9C76E3}" type="slidenum">
              <a:rPr lang="fi-FI" smtClean="0"/>
              <a:pPr/>
              <a:t>‹#›</a:t>
            </a:fld>
            <a:endParaRPr lang="fi-FI"/>
          </a:p>
        </p:txBody>
      </p:sp>
    </p:spTree>
    <p:extLst>
      <p:ext uri="{BB962C8B-B14F-4D97-AF65-F5344CB8AC3E}">
        <p14:creationId xmlns:p14="http://schemas.microsoft.com/office/powerpoint/2010/main" val="22843264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70" r:id="rId5"/>
    <p:sldLayoutId id="2147483664" r:id="rId6"/>
    <p:sldLayoutId id="2147483665" r:id="rId7"/>
    <p:sldLayoutId id="2147483666" r:id="rId8"/>
    <p:sldLayoutId id="2147483667" r:id="rId9"/>
    <p:sldLayoutId id="2147483668" r:id="rId10"/>
    <p:sldLayoutId id="2147483671" r:id="rId11"/>
    <p:sldLayoutId id="2147483669" r:id="rId12"/>
    <p:sldLayoutId id="2147483675" r:id="rId13"/>
    <p:sldLayoutId id="2147483673" r:id="rId14"/>
    <p:sldLayoutId id="2147483677" r:id="rId15"/>
    <p:sldLayoutId id="2147483674" r:id="rId16"/>
    <p:sldLayoutId id="2147483651" r:id="rId17"/>
    <p:sldLayoutId id="2147483676" r:id="rId18"/>
    <p:sldLayoutId id="2147483678" r:id="rId19"/>
    <p:sldLayoutId id="2147483679" r:id="rId20"/>
    <p:sldLayoutId id="2147483680" r:id="rId21"/>
    <p:sldLayoutId id="2147483681" r:id="rId22"/>
    <p:sldLayoutId id="2147483682" r:id="rId23"/>
    <p:sldLayoutId id="2147483683" r:id="rId24"/>
    <p:sldLayoutId id="2147483687" r:id="rId25"/>
    <p:sldLayoutId id="2147483684" r:id="rId26"/>
    <p:sldLayoutId id="2147483685" r:id="rId27"/>
    <p:sldLayoutId id="2147483686"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713" r:id="rId37"/>
    <p:sldLayoutId id="2147483696" r:id="rId38"/>
    <p:sldLayoutId id="2147483699" r:id="rId39"/>
    <p:sldLayoutId id="2147483700" r:id="rId40"/>
    <p:sldLayoutId id="2147483701" r:id="rId41"/>
    <p:sldLayoutId id="2147483702" r:id="rId42"/>
    <p:sldLayoutId id="2147483703" r:id="rId43"/>
    <p:sldLayoutId id="2147483698" r:id="rId44"/>
    <p:sldLayoutId id="2147483704" r:id="rId45"/>
    <p:sldLayoutId id="2147483705" r:id="rId46"/>
    <p:sldLayoutId id="2147483706" r:id="rId47"/>
    <p:sldLayoutId id="2147483707" r:id="rId48"/>
    <p:sldLayoutId id="2147483708" r:id="rId49"/>
    <p:sldLayoutId id="2147483716" r:id="rId50"/>
    <p:sldLayoutId id="2147483714" r:id="rId51"/>
    <p:sldLayoutId id="2147483715" r:id="rId52"/>
    <p:sldLayoutId id="2147483660" r:id="rId53"/>
    <p:sldLayoutId id="2147483650" r:id="rId54"/>
    <p:sldLayoutId id="2147483672" r:id="rId55"/>
    <p:sldLayoutId id="2147483652" r:id="rId56"/>
    <p:sldLayoutId id="2147483718" r:id="rId57"/>
    <p:sldLayoutId id="2147483653" r:id="rId58"/>
    <p:sldLayoutId id="2147483654" r:id="rId59"/>
    <p:sldLayoutId id="2147483655" r:id="rId60"/>
    <p:sldLayoutId id="2147483717" r:id="rId61"/>
    <p:sldLayoutId id="2147483719" r:id="rId62"/>
  </p:sldLayoutIdLst>
  <p:txStyles>
    <p:titleStyle>
      <a:lvl1pPr algn="l" defTabSz="914400" rtl="0" eaLnBrk="1" latinLnBrk="0" hangingPunct="1">
        <a:lnSpc>
          <a:spcPct val="90000"/>
        </a:lnSpc>
        <a:spcBef>
          <a:spcPct val="0"/>
        </a:spcBef>
        <a:buNone/>
        <a:defRPr sz="4000" kern="1200">
          <a:solidFill>
            <a:schemeClr val="bg1"/>
          </a:solidFill>
          <a:latin typeface="Posterama" panose="020B0604020202020204" pitchFamily="34" charset="0"/>
          <a:ea typeface="+mj-ea"/>
          <a:cs typeface="Posteram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osterama" panose="020B0504020200020000" pitchFamily="34" charset="0"/>
          <a:ea typeface="+mn-ea"/>
          <a:cs typeface="Posterama" panose="020B050402020002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osterama" panose="020B0504020200020000" pitchFamily="34" charset="0"/>
          <a:ea typeface="+mn-ea"/>
          <a:cs typeface="Posterama" panose="020B0504020200020000"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osterama" panose="020B0504020200020000" pitchFamily="34" charset="0"/>
          <a:ea typeface="+mn-ea"/>
          <a:cs typeface="Posterama" panose="020B0504020200020000"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sterama" panose="020B0504020200020000" pitchFamily="34" charset="0"/>
          <a:ea typeface="+mn-ea"/>
          <a:cs typeface="Posterama" panose="020B0504020200020000"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sterama" panose="020B0504020200020000" pitchFamily="34" charset="0"/>
          <a:ea typeface="+mn-ea"/>
          <a:cs typeface="Posterama" panose="020B050402020002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2.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8893-0625-5D46-F284-8A47A542EE7D}"/>
              </a:ext>
            </a:extLst>
          </p:cNvPr>
          <p:cNvSpPr txBox="1">
            <a:spLocks/>
          </p:cNvSpPr>
          <p:nvPr/>
        </p:nvSpPr>
        <p:spPr>
          <a:xfrm>
            <a:off x="-1" y="673283"/>
            <a:ext cx="12192000" cy="715089"/>
          </a:xfrm>
          <a:prstGeom prst="rect">
            <a:avLst/>
          </a:prstGeom>
        </p:spPr>
        <p:txBody>
          <a:bodyPr/>
          <a:lstStyle>
            <a:lvl1pPr algn="l" defTabSz="914400" rtl="0" eaLnBrk="1" latinLnBrk="0" hangingPunct="1">
              <a:lnSpc>
                <a:spcPct val="90000"/>
              </a:lnSpc>
              <a:spcBef>
                <a:spcPct val="0"/>
              </a:spcBef>
              <a:buNone/>
              <a:defRPr sz="4000" kern="1200">
                <a:solidFill>
                  <a:schemeClr val="bg1"/>
                </a:solidFill>
                <a:latin typeface="Posterama" panose="020B0604020202020204" pitchFamily="34" charset="0"/>
                <a:ea typeface="+mj-ea"/>
                <a:cs typeface="Posterama" panose="020B0604020202020204" pitchFamily="34" charset="0"/>
              </a:defRPr>
            </a:lvl1pPr>
          </a:lstStyle>
          <a:p>
            <a:pPr algn="ctr"/>
            <a:r>
              <a:rPr lang="en-US">
                <a:solidFill>
                  <a:schemeClr val="tx2"/>
                </a:solidFill>
              </a:rPr>
              <a:t>Our Green Metropolis</a:t>
            </a:r>
            <a:r>
              <a:rPr lang="fi-FI">
                <a:solidFill>
                  <a:schemeClr val="tx2"/>
                </a:solidFill>
              </a:rPr>
              <a:t> 2040 </a:t>
            </a:r>
            <a:endParaRPr lang="en-FI">
              <a:solidFill>
                <a:schemeClr val="tx2"/>
              </a:solidFill>
            </a:endParaRPr>
          </a:p>
        </p:txBody>
      </p:sp>
      <p:sp>
        <p:nvSpPr>
          <p:cNvPr id="6" name="TextBox 5">
            <a:extLst>
              <a:ext uri="{FF2B5EF4-FFF2-40B4-BE49-F238E27FC236}">
                <a16:creationId xmlns:a16="http://schemas.microsoft.com/office/drawing/2014/main" id="{729F882D-A469-2AC1-A7CD-B648AB7B4746}"/>
              </a:ext>
            </a:extLst>
          </p:cNvPr>
          <p:cNvSpPr txBox="1"/>
          <p:nvPr/>
        </p:nvSpPr>
        <p:spPr>
          <a:xfrm>
            <a:off x="0" y="6102490"/>
            <a:ext cx="12191999" cy="323165"/>
          </a:xfrm>
          <a:prstGeom prst="rect">
            <a:avLst/>
          </a:prstGeom>
          <a:noFill/>
        </p:spPr>
        <p:txBody>
          <a:bodyPr wrap="square" rtlCol="0">
            <a:spAutoFit/>
          </a:bodyPr>
          <a:lstStyle/>
          <a:p>
            <a:pPr algn="ctr"/>
            <a:r>
              <a:rPr lang="en-FI" sz="1500">
                <a:solidFill>
                  <a:schemeClr val="tx2"/>
                </a:solidFill>
                <a:latin typeface="Posterama" panose="020B0504020200020000" pitchFamily="34" charset="0"/>
                <a:cs typeface="Posterama" panose="020B0504020200020000" pitchFamily="34" charset="0"/>
              </a:rPr>
              <a:t>Tampere  |  Kangasala  |  Lempäälä  |  Nokia  |  Orivesi  |  Pirkkala  |  Vesilahti  |  Ylöjärvi </a:t>
            </a:r>
          </a:p>
        </p:txBody>
      </p:sp>
      <p:pic>
        <p:nvPicPr>
          <p:cNvPr id="7" name="Picture 6" descr="Qr code&#10;&#10;Description automatically generated with medium confidence">
            <a:extLst>
              <a:ext uri="{FF2B5EF4-FFF2-40B4-BE49-F238E27FC236}">
                <a16:creationId xmlns:a16="http://schemas.microsoft.com/office/drawing/2014/main" id="{FEA18FE2-2FD8-B5F9-6DE1-975F0DEFCF5E}"/>
              </a:ext>
            </a:extLst>
          </p:cNvPr>
          <p:cNvPicPr>
            <a:picLocks noChangeAspect="1"/>
          </p:cNvPicPr>
          <p:nvPr/>
        </p:nvPicPr>
        <p:blipFill>
          <a:blip r:embed="rId2"/>
          <a:stretch>
            <a:fillRect/>
          </a:stretch>
        </p:blipFill>
        <p:spPr>
          <a:xfrm>
            <a:off x="570101" y="2603939"/>
            <a:ext cx="10783699" cy="3090319"/>
          </a:xfrm>
          <a:prstGeom prst="rect">
            <a:avLst/>
          </a:prstGeom>
        </p:spPr>
      </p:pic>
      <p:sp>
        <p:nvSpPr>
          <p:cNvPr id="9" name="Subtitle 6">
            <a:extLst>
              <a:ext uri="{FF2B5EF4-FFF2-40B4-BE49-F238E27FC236}">
                <a16:creationId xmlns:a16="http://schemas.microsoft.com/office/drawing/2014/main" id="{797CB143-A878-F4BB-E07D-30F3AD55014F}"/>
              </a:ext>
            </a:extLst>
          </p:cNvPr>
          <p:cNvSpPr>
            <a:spLocks noGrp="1"/>
          </p:cNvSpPr>
          <p:nvPr/>
        </p:nvSpPr>
        <p:spPr>
          <a:xfrm>
            <a:off x="-70042" y="1653940"/>
            <a:ext cx="12191999" cy="285327"/>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j-lt"/>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j-lt"/>
                <a:ea typeface="+mj-ea"/>
                <a:cs typeface="+mj-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j-lt"/>
                <a:ea typeface="+mj-ea"/>
                <a:cs typeface="+mj-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j-lt"/>
                <a:ea typeface="+mj-ea"/>
                <a:cs typeface="+mj-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j-lt"/>
                <a:ea typeface="+mj-ea"/>
                <a:cs typeface="+mj-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j-ea"/>
                <a:cs typeface="+mj-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j-ea"/>
                <a:cs typeface="+mj-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j-ea"/>
                <a:cs typeface="+mj-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j-ea"/>
                <a:cs typeface="+mj-cs"/>
              </a:defRPr>
            </a:lvl9pPr>
          </a:lstStyle>
          <a:p>
            <a:pPr algn="ctr">
              <a:lnSpc>
                <a:spcPct val="80000"/>
              </a:lnSpc>
            </a:pPr>
            <a:r>
              <a:rPr lang="en-GB" sz="1400">
                <a:solidFill>
                  <a:schemeClr val="tx2"/>
                </a:solidFill>
                <a:latin typeface="Posterama"/>
                <a:cs typeface="Posterama"/>
              </a:rPr>
              <a:t>Changes in the operating environment | Vision 2040 and strategic priorities | Working together | Strategy implementation</a:t>
            </a:r>
          </a:p>
          <a:p>
            <a:pPr algn="ctr">
              <a:lnSpc>
                <a:spcPct val="80000"/>
              </a:lnSpc>
            </a:pPr>
            <a:endParaRPr lang="en-US" sz="1600">
              <a:solidFill>
                <a:schemeClr val="tx2"/>
              </a:solidFill>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154726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306C02-211E-4D7F-D1ED-55A70B2B79B6}"/>
              </a:ext>
            </a:extLst>
          </p:cNvPr>
          <p:cNvSpPr txBox="1"/>
          <p:nvPr/>
        </p:nvSpPr>
        <p:spPr>
          <a:xfrm>
            <a:off x="4023359" y="1984627"/>
            <a:ext cx="7832717" cy="4524315"/>
          </a:xfrm>
          <a:prstGeom prst="rect">
            <a:avLst/>
          </a:prstGeom>
          <a:noFill/>
        </p:spPr>
        <p:txBody>
          <a:bodyPr wrap="square" lIns="91440" tIns="45720" rIns="91440" bIns="45720" rtlCol="0" anchor="ctr">
            <a:spAutoFit/>
          </a:bodyPr>
          <a:lstStyle/>
          <a:p>
            <a:pPr marR="0">
              <a:spcBef>
                <a:spcPts val="1200"/>
              </a:spcBef>
              <a:spcAft>
                <a:spcPts val="0"/>
              </a:spcAft>
            </a:pPr>
            <a:r>
              <a:rPr lang="en-GB" sz="1400" dirty="0">
                <a:solidFill>
                  <a:schemeClr val="bg1"/>
                </a:solidFill>
                <a:latin typeface="Posterama"/>
                <a:cs typeface="Posterama"/>
              </a:rPr>
              <a:t>The regional strategy is approved by the councils of the </a:t>
            </a:r>
            <a:r>
              <a:rPr lang="en-GB" sz="1400" b="1" dirty="0">
                <a:solidFill>
                  <a:schemeClr val="bg1"/>
                </a:solidFill>
                <a:latin typeface="Posterama"/>
                <a:cs typeface="Posterama"/>
              </a:rPr>
              <a:t>member municipalities</a:t>
            </a:r>
            <a:r>
              <a:rPr lang="en-GB" sz="1400" dirty="0">
                <a:solidFill>
                  <a:schemeClr val="bg1"/>
                </a:solidFill>
                <a:latin typeface="Posterama"/>
                <a:cs typeface="Posterama"/>
              </a:rPr>
              <a:t> as the vision and a guideline for regional co-operation.</a:t>
            </a:r>
          </a:p>
          <a:p>
            <a:pPr>
              <a:spcBef>
                <a:spcPts val="1200"/>
              </a:spcBef>
            </a:pPr>
            <a:r>
              <a:rPr lang="en-GB" sz="1400" b="1" dirty="0">
                <a:solidFill>
                  <a:schemeClr val="bg1"/>
                </a:solidFill>
                <a:latin typeface="Posterama"/>
                <a:cs typeface="Posterama"/>
              </a:rPr>
              <a:t>The regional government</a:t>
            </a:r>
            <a:r>
              <a:rPr lang="en-GB" sz="1400" dirty="0">
                <a:solidFill>
                  <a:schemeClr val="bg1"/>
                </a:solidFill>
                <a:latin typeface="Posterama"/>
                <a:cs typeface="Posterama"/>
              </a:rPr>
              <a:t> will approve an implementation plan for the strategy, which describes the co-operation between municipalities and how the common objectives will be put into practice. </a:t>
            </a:r>
            <a:r>
              <a:rPr lang="en-GB" sz="1400" b="1" dirty="0">
                <a:solidFill>
                  <a:schemeClr val="bg1"/>
                </a:solidFill>
                <a:latin typeface="Posterama"/>
                <a:cs typeface="Posterama"/>
              </a:rPr>
              <a:t>Regional expert teams </a:t>
            </a:r>
            <a:r>
              <a:rPr lang="en-GB" sz="1400" dirty="0">
                <a:solidFill>
                  <a:schemeClr val="bg1"/>
                </a:solidFill>
                <a:latin typeface="Posterama"/>
                <a:cs typeface="Posterama"/>
              </a:rPr>
              <a:t>will prepare an implementation plan for a period of four years. It will also be approved by municipal councils. </a:t>
            </a:r>
            <a:endParaRPr lang="en-US" sz="1400" dirty="0">
              <a:solidFill>
                <a:schemeClr val="bg1"/>
              </a:solidFill>
              <a:latin typeface="Posterama" panose="020B0504020200020000" pitchFamily="34" charset="0"/>
              <a:cs typeface="Posterama" panose="020B0504020200020000" pitchFamily="34" charset="0"/>
            </a:endParaRPr>
          </a:p>
          <a:p>
            <a:pPr>
              <a:spcBef>
                <a:spcPts val="1200"/>
              </a:spcBef>
            </a:pPr>
            <a:r>
              <a:rPr lang="en-GB" sz="1400" b="1" dirty="0">
                <a:solidFill>
                  <a:schemeClr val="bg1"/>
                </a:solidFill>
                <a:latin typeface="Posterama"/>
                <a:cs typeface="Posterama"/>
              </a:rPr>
              <a:t>The key actors</a:t>
            </a:r>
            <a:r>
              <a:rPr lang="en-GB" sz="1400" dirty="0">
                <a:solidFill>
                  <a:schemeClr val="bg1"/>
                </a:solidFill>
                <a:latin typeface="Posterama"/>
                <a:cs typeface="Posterama"/>
              </a:rPr>
              <a:t> in the implementation of the regional strategy are </a:t>
            </a:r>
            <a:r>
              <a:rPr lang="en-GB" sz="1400" b="1" dirty="0">
                <a:solidFill>
                  <a:schemeClr val="bg1"/>
                </a:solidFill>
                <a:latin typeface="Posterama"/>
                <a:cs typeface="Posterama"/>
              </a:rPr>
              <a:t>the joint authority of Tampere City Region (TKS)</a:t>
            </a:r>
            <a:r>
              <a:rPr lang="en-GB" sz="1400" dirty="0">
                <a:solidFill>
                  <a:schemeClr val="bg1"/>
                </a:solidFill>
                <a:latin typeface="Posterama"/>
                <a:cs typeface="Posterama"/>
              </a:rPr>
              <a:t>, </a:t>
            </a:r>
            <a:r>
              <a:rPr lang="en-GB" sz="1400" b="1" dirty="0">
                <a:solidFill>
                  <a:schemeClr val="bg1"/>
                </a:solidFill>
                <a:latin typeface="Posterama"/>
                <a:cs typeface="Posterama"/>
              </a:rPr>
              <a:t>Business Tampere Oy (BT)</a:t>
            </a:r>
            <a:r>
              <a:rPr lang="en-GB" sz="1400" dirty="0">
                <a:solidFill>
                  <a:schemeClr val="bg1"/>
                </a:solidFill>
                <a:latin typeface="Posterama"/>
                <a:cs typeface="Posterama"/>
              </a:rPr>
              <a:t> and </a:t>
            </a:r>
            <a:r>
              <a:rPr lang="en-GB" sz="1400" b="1" dirty="0">
                <a:solidFill>
                  <a:schemeClr val="bg1"/>
                </a:solidFill>
                <a:latin typeface="Posterama"/>
                <a:cs typeface="Posterama"/>
              </a:rPr>
              <a:t>member municipalities</a:t>
            </a:r>
            <a:r>
              <a:rPr lang="en-GB" sz="1400" dirty="0">
                <a:solidFill>
                  <a:schemeClr val="bg1"/>
                </a:solidFill>
                <a:latin typeface="Posterama"/>
                <a:cs typeface="Posterama"/>
              </a:rPr>
              <a:t>. TKS will implement the strategy through the annual budget process. BT will update the more detailed regional economic objectives (</a:t>
            </a:r>
            <a:r>
              <a:rPr lang="en-GB" sz="1400" dirty="0">
                <a:solidFill>
                  <a:schemeClr val="bg1"/>
                </a:solidFill>
                <a:latin typeface="Posterama" panose="020B0504020200020000" pitchFamily="34" charset="0"/>
                <a:cs typeface="Posterama" panose="020B0504020200020000" pitchFamily="34" charset="0"/>
              </a:rPr>
              <a:t>economic</a:t>
            </a:r>
            <a:r>
              <a:rPr lang="en-GB" sz="1400" dirty="0">
                <a:solidFill>
                  <a:srgbClr val="FF0000"/>
                </a:solidFill>
                <a:latin typeface="Posterama"/>
                <a:cs typeface="Posterama"/>
              </a:rPr>
              <a:t> </a:t>
            </a:r>
            <a:r>
              <a:rPr lang="en-GB" sz="1400" dirty="0">
                <a:solidFill>
                  <a:schemeClr val="bg1"/>
                </a:solidFill>
                <a:latin typeface="Posterama"/>
                <a:cs typeface="Posterama"/>
              </a:rPr>
              <a:t>strategy) based on the regional strategy. Municipalities are responsible for incorporating the policies and measures into their own plans and managing their practical implementation.  </a:t>
            </a:r>
            <a:endParaRPr lang="en-US" sz="1400" dirty="0">
              <a:solidFill>
                <a:schemeClr val="bg1"/>
              </a:solidFill>
              <a:latin typeface="Posterama" panose="020B0504020200020000" pitchFamily="34" charset="0"/>
              <a:cs typeface="Posterama" panose="020B0504020200020000" pitchFamily="34" charset="0"/>
            </a:endParaRPr>
          </a:p>
          <a:p>
            <a:pPr>
              <a:spcBef>
                <a:spcPts val="1200"/>
              </a:spcBef>
            </a:pPr>
            <a:r>
              <a:rPr lang="en-GB" sz="1400" b="1" dirty="0">
                <a:solidFill>
                  <a:schemeClr val="bg1"/>
                </a:solidFill>
                <a:latin typeface="Posterama"/>
                <a:cs typeface="Posterama"/>
              </a:rPr>
              <a:t>The regional government will monitor</a:t>
            </a:r>
            <a:r>
              <a:rPr lang="en-GB" sz="1400" dirty="0">
                <a:solidFill>
                  <a:schemeClr val="bg1"/>
                </a:solidFill>
                <a:latin typeface="Posterama"/>
                <a:cs typeface="Posterama"/>
              </a:rPr>
              <a:t> the development of the city region and regional collaboration annually, for example using LHT reporting and regional reports, as well as the municipal association's financial statements and annual review. The regional strategy will be evaluated at the end of the council term. </a:t>
            </a:r>
            <a:endParaRPr lang="en-US" sz="1400" dirty="0">
              <a:solidFill>
                <a:schemeClr val="bg1"/>
              </a:solidFill>
              <a:latin typeface="Posterama" panose="020B0504020200020000" pitchFamily="34" charset="0"/>
              <a:cs typeface="Posterama" panose="020B0504020200020000" pitchFamily="34" charset="0"/>
            </a:endParaRPr>
          </a:p>
          <a:p>
            <a:pPr>
              <a:spcBef>
                <a:spcPts val="1200"/>
              </a:spcBef>
            </a:pPr>
            <a:r>
              <a:rPr lang="en-GB" sz="1400" b="1" dirty="0">
                <a:solidFill>
                  <a:schemeClr val="bg1"/>
                </a:solidFill>
                <a:latin typeface="Posterama"/>
                <a:cs typeface="Posterama"/>
              </a:rPr>
              <a:t>TKS </a:t>
            </a:r>
            <a:r>
              <a:rPr lang="en-GB" sz="1400" dirty="0">
                <a:solidFill>
                  <a:schemeClr val="bg1"/>
                </a:solidFill>
                <a:latin typeface="Posterama"/>
                <a:cs typeface="Posterama"/>
              </a:rPr>
              <a:t>is responsible for preparing the evaluation of the strategy. </a:t>
            </a:r>
            <a:endParaRPr lang="en-US" sz="1400" dirty="0">
              <a:solidFill>
                <a:schemeClr val="bg1"/>
              </a:solidFill>
              <a:latin typeface="Posterama" panose="020B0504020200020000" pitchFamily="34" charset="0"/>
              <a:cs typeface="Posterama" panose="020B0504020200020000" pitchFamily="34" charset="0"/>
            </a:endParaRPr>
          </a:p>
        </p:txBody>
      </p:sp>
      <p:sp>
        <p:nvSpPr>
          <p:cNvPr id="9" name="Title 1">
            <a:extLst>
              <a:ext uri="{FF2B5EF4-FFF2-40B4-BE49-F238E27FC236}">
                <a16:creationId xmlns:a16="http://schemas.microsoft.com/office/drawing/2014/main" id="{0B1DEC5D-1B5A-CD2B-A1C6-287F5E072E6A}"/>
              </a:ext>
            </a:extLst>
          </p:cNvPr>
          <p:cNvSpPr txBox="1">
            <a:spLocks/>
          </p:cNvSpPr>
          <p:nvPr/>
        </p:nvSpPr>
        <p:spPr>
          <a:xfrm>
            <a:off x="812996" y="517531"/>
            <a:ext cx="10617004" cy="654596"/>
          </a:xfrm>
          <a:prstGeom prst="rect">
            <a:avLst/>
          </a:prstGeom>
        </p:spPr>
        <p:txBody>
          <a:bodyPr/>
          <a:lstStyle>
            <a:lvl1pPr algn="l" defTabSz="914400" rtl="0" eaLnBrk="1" latinLnBrk="0" hangingPunct="1">
              <a:lnSpc>
                <a:spcPct val="90000"/>
              </a:lnSpc>
              <a:spcBef>
                <a:spcPct val="0"/>
              </a:spcBef>
              <a:buNone/>
              <a:defRPr sz="4000" kern="1200">
                <a:solidFill>
                  <a:schemeClr val="bg1"/>
                </a:solidFill>
                <a:latin typeface="Posterama" panose="020B0604020202020204" pitchFamily="34" charset="0"/>
                <a:ea typeface="+mj-ea"/>
                <a:cs typeface="Posterama" panose="020B0604020202020204" pitchFamily="34" charset="0"/>
              </a:defRPr>
            </a:lvl1pPr>
          </a:lstStyle>
          <a:p>
            <a:r>
              <a:rPr lang="en-US"/>
              <a:t>Regional strategy implementation </a:t>
            </a:r>
          </a:p>
          <a:p>
            <a:r>
              <a:rPr lang="en-US"/>
              <a:t>and monitoring</a:t>
            </a:r>
            <a:endParaRPr lang="en-FI"/>
          </a:p>
        </p:txBody>
      </p:sp>
      <p:pic>
        <p:nvPicPr>
          <p:cNvPr id="2" name="Picture 1">
            <a:extLst>
              <a:ext uri="{FF2B5EF4-FFF2-40B4-BE49-F238E27FC236}">
                <a16:creationId xmlns:a16="http://schemas.microsoft.com/office/drawing/2014/main" id="{24EF8AC2-7706-85A6-11DB-EA5BEC0CE075}"/>
              </a:ext>
            </a:extLst>
          </p:cNvPr>
          <p:cNvPicPr>
            <a:picLocks noChangeAspect="1"/>
          </p:cNvPicPr>
          <p:nvPr/>
        </p:nvPicPr>
        <p:blipFill>
          <a:blip r:embed="rId3"/>
          <a:srcRect l="9881" r="9881"/>
          <a:stretch/>
        </p:blipFill>
        <p:spPr>
          <a:xfrm>
            <a:off x="0" y="2194560"/>
            <a:ext cx="4236022" cy="4663440"/>
          </a:xfrm>
          <a:prstGeom prst="rect">
            <a:avLst/>
          </a:prstGeom>
          <a:effectLst>
            <a:outerShdw blurRad="463671" dist="126988" dir="5400000" algn="t" rotWithShape="0">
              <a:prstClr val="black">
                <a:alpha val="40000"/>
              </a:prstClr>
            </a:outerShdw>
          </a:effectLst>
        </p:spPr>
      </p:pic>
    </p:spTree>
    <p:extLst>
      <p:ext uri="{BB962C8B-B14F-4D97-AF65-F5344CB8AC3E}">
        <p14:creationId xmlns:p14="http://schemas.microsoft.com/office/powerpoint/2010/main" val="183507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C9B2D1-E46E-3F54-CAFD-5940BD8DEE86}"/>
              </a:ext>
            </a:extLst>
          </p:cNvPr>
          <p:cNvSpPr>
            <a:spLocks noGrp="1"/>
          </p:cNvSpPr>
          <p:nvPr>
            <p:ph type="body" sz="quarter" idx="13"/>
          </p:nvPr>
        </p:nvSpPr>
        <p:spPr/>
        <p:txBody>
          <a:bodyPr anchor="ctr"/>
          <a:lstStyle/>
          <a:p>
            <a:r>
              <a:rPr lang="en-GB">
                <a:effectLst/>
                <a:ea typeface="Calibri" panose="020F0502020204030204" pitchFamily="34" charset="0"/>
              </a:rPr>
              <a:t>Key changes in the operating environment</a:t>
            </a:r>
            <a:r>
              <a:rPr lang="en-US">
                <a:ea typeface="Calibri" panose="020F0502020204030204" pitchFamily="34" charset="0"/>
              </a:rPr>
              <a:t> </a:t>
            </a:r>
            <a:r>
              <a:rPr lang="fi-FI"/>
              <a:t>1/2</a:t>
            </a:r>
            <a:endParaRPr lang="en-FI"/>
          </a:p>
        </p:txBody>
      </p:sp>
      <p:sp>
        <p:nvSpPr>
          <p:cNvPr id="3" name="Text Placeholder 2">
            <a:extLst>
              <a:ext uri="{FF2B5EF4-FFF2-40B4-BE49-F238E27FC236}">
                <a16:creationId xmlns:a16="http://schemas.microsoft.com/office/drawing/2014/main" id="{BF8AE45D-9446-A179-7791-A64B18B169FD}"/>
              </a:ext>
            </a:extLst>
          </p:cNvPr>
          <p:cNvSpPr>
            <a:spLocks noGrp="1"/>
          </p:cNvSpPr>
          <p:nvPr>
            <p:ph type="body" sz="quarter" idx="14"/>
          </p:nvPr>
        </p:nvSpPr>
        <p:spPr>
          <a:xfrm>
            <a:off x="3214914" y="1589324"/>
            <a:ext cx="8364059" cy="5138047"/>
          </a:xfrm>
        </p:spPr>
        <p:txBody>
          <a:bodyPr vert="horz" lIns="91440" tIns="45720" rIns="91440" bIns="45720" numCol="1" rtlCol="0" anchor="t">
            <a:noAutofit/>
          </a:bodyPr>
          <a:lstStyle/>
          <a:p>
            <a:pPr>
              <a:spcBef>
                <a:spcPts val="0"/>
              </a:spcBef>
              <a:defRPr/>
            </a:pPr>
            <a:r>
              <a:rPr lang="en-GB" sz="1400" dirty="0">
                <a:latin typeface="Posterama"/>
                <a:cs typeface="Posterama"/>
              </a:rPr>
              <a:t>The stable and predictable environment that has been Finland's competitive advantage is at a turning point due to geopolitical developments. This change is reflected in humanitarian action and a general economic downturn. However, change can also present new opportunities. Increased investment in security will reduce funding in other sectors. Municipalities need to consider how to maintain the confidence of residents and businesses in the operating environment and in the future.</a:t>
            </a:r>
            <a:endParaRPr lang="en-US" sz="1400" dirty="0">
              <a:latin typeface="Posterama"/>
              <a:cs typeface="Posterama"/>
            </a:endParaRPr>
          </a:p>
          <a:p>
            <a:pPr marR="0">
              <a:spcBef>
                <a:spcPts val="0"/>
              </a:spcBef>
              <a:spcAft>
                <a:spcPts val="0"/>
              </a:spcAft>
              <a:defRPr/>
            </a:pPr>
            <a:endParaRPr lang="en-GB" sz="1400" dirty="0"/>
          </a:p>
          <a:p>
            <a:pPr marR="0">
              <a:spcBef>
                <a:spcPts val="0"/>
              </a:spcBef>
              <a:spcAft>
                <a:spcPts val="0"/>
              </a:spcAft>
              <a:defRPr/>
            </a:pPr>
            <a:r>
              <a:rPr lang="en-GB" sz="1400" dirty="0">
                <a:latin typeface="Posterama"/>
                <a:cs typeface="Posterama"/>
              </a:rPr>
              <a:t>Climate change demands fast action in all sectors. The need to adapt is accelerated by, among other things, the increasing frequency of extreme weather events. Sustainability criteria will be tightened to prevent deforestation and promote the sustainable use of natural resources. This transformational period for sustainability calls for a reform of societal structures, ways of operating, and lifestyles.</a:t>
            </a:r>
            <a:endParaRPr lang="en-US" sz="1400" dirty="0">
              <a:latin typeface="Posterama"/>
              <a:cs typeface="Posterama"/>
            </a:endParaRPr>
          </a:p>
          <a:p>
            <a:pPr lvl="0">
              <a:lnSpc>
                <a:spcPct val="100000"/>
              </a:lnSpc>
              <a:spcBef>
                <a:spcPts val="0"/>
              </a:spcBef>
              <a:defRPr/>
            </a:pPr>
            <a:endParaRPr lang="fi-FI" sz="1400" dirty="0"/>
          </a:p>
          <a:p>
            <a:pPr marR="0">
              <a:spcBef>
                <a:spcPts val="0"/>
              </a:spcBef>
              <a:spcAft>
                <a:spcPts val="0"/>
              </a:spcAft>
              <a:defRPr/>
            </a:pPr>
            <a:r>
              <a:rPr lang="en-GB" sz="1400" dirty="0"/>
              <a:t>Digitalisation, smart technologies and the circular economy are reshaping industry and services. New economic forms are emerging around data, resource efficiency, zero-emission energy, the platform economy and experiences. Technology is becoming a part of everyday life. Businesses, municipalities and governments are increasingly competing for talent. Multi-locality is increasing and the demands on network connectivity are growing. The digital divide in the population threatens to grow.</a:t>
            </a:r>
            <a:br>
              <a:rPr lang="en-GB" sz="1400" dirty="0"/>
            </a:br>
            <a:br>
              <a:rPr lang="en-GB" sz="1400" dirty="0"/>
            </a:br>
            <a:r>
              <a:rPr lang="en-GB" sz="1400" dirty="0"/>
              <a:t>The Finnish population is getting older. The number of people of working age is decreasing as the birth rate falls. The dependency ratio is deteriorating, and age-related expenditure is on the rise. In the 2030s, the need for occupational immigration will double. Shrinking age cohorts will also reduce internal migration. Lifestyles are diversifying </a:t>
            </a:r>
            <a:r>
              <a:rPr lang="en-US" sz="1400" dirty="0"/>
              <a:t>– </a:t>
            </a:r>
            <a:r>
              <a:rPr lang="en-GB" sz="1400" dirty="0"/>
              <a:t>alongside the nuclear family, other types of households are becoming more common. Global migration is increasingly difficult to predict as uncertainties increase. </a:t>
            </a:r>
            <a:endParaRPr lang="en-US" sz="1400" dirty="0"/>
          </a:p>
          <a:p>
            <a:pPr lvl="0">
              <a:defRPr/>
            </a:pPr>
            <a:endParaRPr lang="fi-FI" sz="1400" dirty="0"/>
          </a:p>
        </p:txBody>
      </p:sp>
      <p:sp>
        <p:nvSpPr>
          <p:cNvPr id="4" name="Suorakulmio: Pyöristetyt kulmat 2">
            <a:extLst>
              <a:ext uri="{FF2B5EF4-FFF2-40B4-BE49-F238E27FC236}">
                <a16:creationId xmlns:a16="http://schemas.microsoft.com/office/drawing/2014/main" id="{BF11317C-73CA-F46F-8833-81892C474B96}"/>
              </a:ext>
            </a:extLst>
          </p:cNvPr>
          <p:cNvSpPr/>
          <p:nvPr/>
        </p:nvSpPr>
        <p:spPr>
          <a:xfrm>
            <a:off x="613027" y="1796979"/>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GB" sz="1400">
                <a:effectLst/>
                <a:latin typeface="Posterama" panose="020B0504020200020000" pitchFamily="34" charset="0"/>
                <a:ea typeface="Calibri" panose="020F0502020204030204" pitchFamily="34" charset="0"/>
                <a:cs typeface="Posterama" panose="020B0504020200020000" pitchFamily="34" charset="0"/>
              </a:rPr>
              <a:t>Change in the security environment</a:t>
            </a:r>
            <a:endParaRPr lang="en-US" sz="1400">
              <a:effectLst/>
              <a:latin typeface="Posterama" panose="020B0504020200020000" pitchFamily="34" charset="0"/>
              <a:ea typeface="Calibri" panose="020F0502020204030204" pitchFamily="34" charset="0"/>
              <a:cs typeface="Posterama" panose="020B0504020200020000" pitchFamily="34" charset="0"/>
            </a:endParaRPr>
          </a:p>
        </p:txBody>
      </p:sp>
      <p:sp>
        <p:nvSpPr>
          <p:cNvPr id="5" name="Suorakulmio: Pyöristetyt kulmat 3">
            <a:extLst>
              <a:ext uri="{FF2B5EF4-FFF2-40B4-BE49-F238E27FC236}">
                <a16:creationId xmlns:a16="http://schemas.microsoft.com/office/drawing/2014/main" id="{3E30E696-FD77-B8E1-5778-C403E345499E}"/>
              </a:ext>
            </a:extLst>
          </p:cNvPr>
          <p:cNvSpPr/>
          <p:nvPr/>
        </p:nvSpPr>
        <p:spPr>
          <a:xfrm>
            <a:off x="613027" y="3058706"/>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a:ln>
                  <a:noFill/>
                </a:ln>
                <a:solidFill>
                  <a:srgbClr val="FFFFFF"/>
                </a:solidFill>
                <a:effectLst/>
                <a:uLnTx/>
                <a:uFillTx/>
                <a:latin typeface="Posterama"/>
                <a:cs typeface="Posterama"/>
              </a:rPr>
              <a:t>Ecological crisis</a:t>
            </a:r>
            <a:endParaRPr lang="en-GB" sz="1400" u="none" strike="noStrike" kern="1200" cap="none" spc="0" normalizeH="0" baseline="0" noProof="0">
              <a:ln>
                <a:noFill/>
              </a:ln>
              <a:solidFill>
                <a:srgbClr val="FFFFFF"/>
              </a:solidFill>
              <a:effectLst/>
              <a:uLnTx/>
              <a:uFillTx/>
              <a:latin typeface="Posterama"/>
              <a:cs typeface="Posterama"/>
            </a:endParaRPr>
          </a:p>
        </p:txBody>
      </p:sp>
      <p:sp>
        <p:nvSpPr>
          <p:cNvPr id="6" name="Suorakulmio: Pyöristetyt kulmat 4">
            <a:extLst>
              <a:ext uri="{FF2B5EF4-FFF2-40B4-BE49-F238E27FC236}">
                <a16:creationId xmlns:a16="http://schemas.microsoft.com/office/drawing/2014/main" id="{C6A7662E-FC56-9C42-7BA3-2C71CA8F4869}"/>
              </a:ext>
            </a:extLst>
          </p:cNvPr>
          <p:cNvSpPr/>
          <p:nvPr/>
        </p:nvSpPr>
        <p:spPr>
          <a:xfrm>
            <a:off x="613027" y="4320433"/>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defRPr/>
            </a:pPr>
            <a:endParaRPr lang="en-GB" sz="1400">
              <a:solidFill>
                <a:srgbClr val="FFFFFF"/>
              </a:solidFill>
              <a:latin typeface="Posterama" panose="020B0504020200020000" pitchFamily="34" charset="0"/>
              <a:cs typeface="Posterama" panose="020B0504020200020000" pitchFamily="34" charset="0"/>
            </a:endParaRPr>
          </a:p>
          <a:p>
            <a:pPr lvl="0" algn="ctr">
              <a:defRPr/>
            </a:pPr>
            <a:r>
              <a:rPr lang="en-GB" sz="1400">
                <a:solidFill>
                  <a:srgbClr val="FFFFFF"/>
                </a:solidFill>
                <a:latin typeface="Posterama"/>
                <a:cs typeface="Posterama"/>
              </a:rPr>
              <a:t>Transformation of the economy, technology, and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none" strike="noStrike" kern="1200" cap="none" spc="0" normalizeH="0" baseline="0" noProof="0">
              <a:ln>
                <a:noFill/>
              </a:ln>
              <a:solidFill>
                <a:srgbClr val="FFFFFF"/>
              </a:solidFill>
              <a:effectLst/>
              <a:uLnTx/>
              <a:uFillTx/>
              <a:latin typeface="Posterama" panose="020B0504020200020000" pitchFamily="34" charset="0"/>
              <a:cs typeface="Posterama" panose="020B0504020200020000" pitchFamily="34" charset="0"/>
            </a:endParaRPr>
          </a:p>
        </p:txBody>
      </p:sp>
      <p:sp>
        <p:nvSpPr>
          <p:cNvPr id="7" name="Suorakulmio: Pyöristetyt kulmat 16">
            <a:extLst>
              <a:ext uri="{FF2B5EF4-FFF2-40B4-BE49-F238E27FC236}">
                <a16:creationId xmlns:a16="http://schemas.microsoft.com/office/drawing/2014/main" id="{02CE72B0-F149-221B-DD2E-6563E2D043E4}"/>
              </a:ext>
            </a:extLst>
          </p:cNvPr>
          <p:cNvSpPr/>
          <p:nvPr/>
        </p:nvSpPr>
        <p:spPr>
          <a:xfrm>
            <a:off x="613027" y="5582161"/>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fi-FI" sz="1400">
              <a:solidFill>
                <a:srgbClr val="FFFFFF"/>
              </a:solidFill>
              <a:latin typeface="Posterama" panose="020B0504020200020000" pitchFamily="34" charset="0"/>
              <a:cs typeface="Posterama" panose="020B0504020200020000" pitchFamily="34" charset="0"/>
            </a:endParaRPr>
          </a:p>
          <a:p>
            <a:pPr algn="ctr">
              <a:defRPr/>
            </a:pPr>
            <a:r>
              <a:rPr lang="en-GB" sz="1400">
                <a:solidFill>
                  <a:srgbClr val="FFFFFF"/>
                </a:solidFill>
                <a:latin typeface="Posterama"/>
                <a:cs typeface="Posterama"/>
              </a:rPr>
              <a:t>Demographic change</a:t>
            </a:r>
          </a:p>
          <a:p>
            <a:pPr algn="ctr">
              <a:defRPr/>
            </a:pPr>
            <a:endParaRPr lang="fi-FI" sz="1400" u="none" strike="noStrike" kern="1200" cap="none" spc="0" normalizeH="0" baseline="0" noProof="0">
              <a:ln>
                <a:noFill/>
              </a:ln>
              <a:solidFill>
                <a:srgbClr val="FFFFFF"/>
              </a:solidFill>
              <a:effectLst/>
              <a:uLnTx/>
              <a:uFillTx/>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298766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C9B2D1-E46E-3F54-CAFD-5940BD8DEE86}"/>
              </a:ext>
            </a:extLst>
          </p:cNvPr>
          <p:cNvSpPr>
            <a:spLocks noGrp="1"/>
          </p:cNvSpPr>
          <p:nvPr>
            <p:ph type="body" sz="quarter" idx="13"/>
          </p:nvPr>
        </p:nvSpPr>
        <p:spPr>
          <a:xfrm>
            <a:off x="613027" y="517531"/>
            <a:ext cx="11379004" cy="890588"/>
          </a:xfrm>
        </p:spPr>
        <p:txBody>
          <a:bodyPr anchor="ctr"/>
          <a:lstStyle/>
          <a:p>
            <a:r>
              <a:rPr lang="en-GB">
                <a:effectLst/>
                <a:ea typeface="Calibri" panose="020F0502020204030204" pitchFamily="34" charset="0"/>
              </a:rPr>
              <a:t>Key changes in the operating environment</a:t>
            </a:r>
            <a:r>
              <a:rPr lang="en-US">
                <a:ea typeface="Calibri" panose="020F0502020204030204" pitchFamily="34" charset="0"/>
              </a:rPr>
              <a:t> </a:t>
            </a:r>
            <a:r>
              <a:rPr lang="fi-FI"/>
              <a:t>2/2</a:t>
            </a:r>
            <a:endParaRPr lang="en-FI"/>
          </a:p>
        </p:txBody>
      </p:sp>
      <p:sp>
        <p:nvSpPr>
          <p:cNvPr id="3" name="Text Placeholder 2">
            <a:extLst>
              <a:ext uri="{FF2B5EF4-FFF2-40B4-BE49-F238E27FC236}">
                <a16:creationId xmlns:a16="http://schemas.microsoft.com/office/drawing/2014/main" id="{BF8AE45D-9446-A179-7791-A64B18B169FD}"/>
              </a:ext>
            </a:extLst>
          </p:cNvPr>
          <p:cNvSpPr>
            <a:spLocks noGrp="1"/>
          </p:cNvSpPr>
          <p:nvPr>
            <p:ph type="body" sz="quarter" idx="14"/>
          </p:nvPr>
        </p:nvSpPr>
        <p:spPr>
          <a:xfrm>
            <a:off x="3214914" y="1408119"/>
            <a:ext cx="8483443" cy="5449881"/>
          </a:xfrm>
        </p:spPr>
        <p:txBody>
          <a:bodyPr vert="horz" lIns="91440" tIns="45720" rIns="91440" bIns="45720" numCol="1" rtlCol="0" anchor="t">
            <a:noAutofit/>
          </a:bodyPr>
          <a:lstStyle/>
          <a:p>
            <a:pPr marL="0" marR="0">
              <a:spcBef>
                <a:spcPts val="0"/>
              </a:spcBef>
              <a:spcAft>
                <a:spcPts val="0"/>
              </a:spcAft>
            </a:pPr>
            <a:r>
              <a:rPr lang="en-GB" sz="1400" dirty="0">
                <a:effectLst/>
                <a:ea typeface="Calibri" panose="020F0502020204030204" pitchFamily="34" charset="0"/>
              </a:rPr>
              <a:t>Perceived wellbeing is unevenly distributed across the city region, and the divergence between regions is intensifying. Inequality threatens</a:t>
            </a:r>
            <a:r>
              <a:rPr lang="en-GB" sz="1400" dirty="0">
                <a:solidFill>
                  <a:schemeClr val="tx1"/>
                </a:solidFill>
                <a:effectLst/>
                <a:ea typeface="Calibri" panose="020F0502020204030204" pitchFamily="34" charset="0"/>
              </a:rPr>
              <a:t> </a:t>
            </a:r>
            <a:r>
              <a:rPr lang="en-GB" sz="1400" dirty="0">
                <a:effectLst/>
                <a:ea typeface="Calibri" panose="020F0502020204030204" pitchFamily="34" charset="0"/>
              </a:rPr>
              <a:t>development of social welfare and stigmatises the perception of regions and their public services. The pandemic has exacerbated social and health problems. These growing inequalities increase the need for preventive, user-centred services and multidisciplinary social welfare management.</a:t>
            </a:r>
            <a:endParaRPr lang="en-US" sz="1400" dirty="0">
              <a:effectLst/>
              <a:ea typeface="Calibri" panose="020F0502020204030204" pitchFamily="34" charset="0"/>
            </a:endParaRPr>
          </a:p>
          <a:p>
            <a:pPr lvl="0">
              <a:lnSpc>
                <a:spcPct val="100000"/>
              </a:lnSpc>
              <a:spcBef>
                <a:spcPts val="0"/>
              </a:spcBef>
              <a:defRPr/>
            </a:pPr>
            <a:endParaRPr lang="fi-FI" sz="1400" dirty="0">
              <a:solidFill>
                <a:srgbClr val="000000"/>
              </a:solidFill>
            </a:endParaRPr>
          </a:p>
          <a:p>
            <a:pPr marL="0" marR="0">
              <a:spcBef>
                <a:spcPts val="0"/>
              </a:spcBef>
              <a:spcAft>
                <a:spcPts val="0"/>
              </a:spcAft>
            </a:pPr>
            <a:r>
              <a:rPr lang="en-GB" sz="1400" dirty="0">
                <a:effectLst/>
                <a:latin typeface="Posterama"/>
                <a:ea typeface="Calibri" panose="020F0502020204030204" pitchFamily="34" charset="0"/>
                <a:cs typeface="Posterama"/>
              </a:rPr>
              <a:t>There are new ways to organise, influence and participate in civil society. Alongside the third sector, a fourth sector of society is growing: activism, which seems to share the same objectives as our cities. That is, sustainability, community and innovation in daily life. Corporate social responsibility and volunteer work have also taken on new forms. Municipalities must broaden the capacity of civil society to act for shared benefit.</a:t>
            </a:r>
            <a:endParaRPr lang="en-US" sz="1400" dirty="0">
              <a:effectLst/>
              <a:latin typeface="Posterama"/>
              <a:ea typeface="Calibri" panose="020F0502020204030204" pitchFamily="34" charset="0"/>
              <a:cs typeface="Posterama"/>
            </a:endParaRPr>
          </a:p>
          <a:p>
            <a:pPr lvl="0">
              <a:lnSpc>
                <a:spcPct val="100000"/>
              </a:lnSpc>
              <a:spcBef>
                <a:spcPts val="0"/>
              </a:spcBef>
              <a:defRPr/>
            </a:pPr>
            <a:endParaRPr lang="fi-FI" sz="1400" dirty="0">
              <a:solidFill>
                <a:srgbClr val="000000"/>
              </a:solidFill>
            </a:endParaRPr>
          </a:p>
          <a:p>
            <a:pPr marL="0" marR="0">
              <a:spcBef>
                <a:spcPts val="0"/>
              </a:spcBef>
              <a:spcAft>
                <a:spcPts val="0"/>
              </a:spcAft>
            </a:pPr>
            <a:endParaRPr lang="en-GB" sz="1400" dirty="0">
              <a:effectLst/>
              <a:ea typeface="Calibri" panose="020F0502020204030204" pitchFamily="34" charset="0"/>
            </a:endParaRPr>
          </a:p>
          <a:p>
            <a:pPr>
              <a:spcBef>
                <a:spcPts val="0"/>
              </a:spcBef>
            </a:pPr>
            <a:r>
              <a:rPr lang="en-GB" sz="1400" dirty="0">
                <a:effectLst/>
                <a:latin typeface="Posterama"/>
                <a:ea typeface="Calibri" panose="020F0502020204030204" pitchFamily="34" charset="0"/>
                <a:cs typeface="Posterama"/>
              </a:rPr>
              <a:t>The population and construction are concentrated in and around cities with </a:t>
            </a:r>
            <a:r>
              <a:rPr lang="en-GB" sz="1400" dirty="0">
                <a:latin typeface="Posterama"/>
                <a:ea typeface="Calibri" panose="020F0502020204030204" pitchFamily="34" charset="0"/>
                <a:cs typeface="Posterama"/>
              </a:rPr>
              <a:t>higher education institutions</a:t>
            </a:r>
            <a:r>
              <a:rPr lang="en-GB" sz="1400" dirty="0">
                <a:effectLst/>
                <a:latin typeface="Posterama"/>
                <a:ea typeface="Calibri" panose="020F0502020204030204" pitchFamily="34" charset="0"/>
                <a:cs typeface="Posterama"/>
              </a:rPr>
              <a:t>, municipal centres and public transport connections. </a:t>
            </a:r>
            <a:r>
              <a:rPr lang="en-GB" sz="1400" dirty="0" err="1">
                <a:effectLst/>
                <a:latin typeface="Posterama"/>
                <a:ea typeface="Calibri" panose="020F0502020204030204" pitchFamily="34" charset="0"/>
                <a:cs typeface="Posterama"/>
              </a:rPr>
              <a:t>Metropolitanisation</a:t>
            </a:r>
            <a:r>
              <a:rPr lang="en-GB" sz="1400" dirty="0">
                <a:effectLst/>
                <a:latin typeface="Posterama"/>
                <a:ea typeface="Calibri" panose="020F0502020204030204" pitchFamily="34" charset="0"/>
                <a:cs typeface="Posterama"/>
              </a:rPr>
              <a:t> and regionalisation continued in Finland during the COVID-19 pandemic. The pandemic has increased interest in larger apartments, more living space, local nature, safety and the quality of the living environment. In the future, municipalities will need to take the diversity of lifestyles and housing preferences into account.</a:t>
            </a:r>
            <a:r>
              <a:rPr lang="en-GB" sz="1400" dirty="0">
                <a:latin typeface="Posterama"/>
                <a:ea typeface="Calibri" panose="020F0502020204030204" pitchFamily="34" charset="0"/>
                <a:cs typeface="Posterama"/>
              </a:rPr>
              <a:t>  </a:t>
            </a:r>
            <a:endParaRPr lang="en-US" sz="1400" dirty="0">
              <a:effectLst/>
              <a:ea typeface="Calibri" panose="020F0502020204030204" pitchFamily="34" charset="0"/>
            </a:endParaRPr>
          </a:p>
          <a:p>
            <a:pPr>
              <a:lnSpc>
                <a:spcPct val="100000"/>
              </a:lnSpc>
              <a:spcBef>
                <a:spcPts val="0"/>
              </a:spcBef>
              <a:defRPr/>
            </a:pPr>
            <a:endParaRPr lang="fi-FI" sz="1400" dirty="0">
              <a:solidFill>
                <a:srgbClr val="000000"/>
              </a:solidFill>
            </a:endParaRPr>
          </a:p>
          <a:p>
            <a:pPr marL="0" marR="0">
              <a:spcBef>
                <a:spcPts val="0"/>
              </a:spcBef>
              <a:spcAft>
                <a:spcPts val="0"/>
              </a:spcAft>
            </a:pPr>
            <a:endParaRPr lang="en-GB" sz="1400" dirty="0">
              <a:effectLst/>
              <a:ea typeface="Calibri" panose="020F0502020204030204" pitchFamily="34" charset="0"/>
            </a:endParaRPr>
          </a:p>
          <a:p>
            <a:pPr>
              <a:spcBef>
                <a:spcPts val="0"/>
              </a:spcBef>
            </a:pPr>
            <a:r>
              <a:rPr lang="en-GB" sz="1400" dirty="0">
                <a:effectLst/>
                <a:latin typeface="Posterama"/>
                <a:ea typeface="Calibri" panose="020F0502020204030204" pitchFamily="34" charset="0"/>
                <a:cs typeface="Posterama"/>
              </a:rPr>
              <a:t>Wellbeing services counties are changing Finland’s government structure. Municipalities' services’ duties are decreasing and their role as investors and engines of growth is at risk of deteriorating. On the other hand, municipalities will continue to organize, for example, new employment services. The strength of municipalities are the optional functions of </a:t>
            </a:r>
            <a:r>
              <a:rPr lang="en-GB" sz="1400" dirty="0">
                <a:latin typeface="Posterama"/>
                <a:ea typeface="Calibri" panose="020F0502020204030204" pitchFamily="34" charset="0"/>
                <a:cs typeface="Posterama"/>
              </a:rPr>
              <a:t>municipalities</a:t>
            </a:r>
            <a:r>
              <a:rPr lang="en-GB" sz="1400" dirty="0">
                <a:effectLst/>
                <a:latin typeface="Posterama"/>
                <a:ea typeface="Calibri" panose="020F0502020204030204" pitchFamily="34" charset="0"/>
                <a:cs typeface="Posterama"/>
              </a:rPr>
              <a:t>, which support </a:t>
            </a:r>
            <a:r>
              <a:rPr lang="en-GB" sz="1400" dirty="0">
                <a:latin typeface="Posterama"/>
                <a:ea typeface="Calibri" panose="020F0502020204030204" pitchFamily="34" charset="0"/>
                <a:cs typeface="Posterama"/>
              </a:rPr>
              <a:t>modernisation</a:t>
            </a:r>
            <a:r>
              <a:rPr lang="en-GB" sz="1400" dirty="0">
                <a:effectLst/>
                <a:latin typeface="Posterama"/>
                <a:ea typeface="Calibri" panose="020F0502020204030204" pitchFamily="34" charset="0"/>
                <a:cs typeface="Posterama"/>
              </a:rPr>
              <a:t> and the pursuit of vitality. Municipalities are also strengthening their role in the community. The meaningfulness and structure of unitary </a:t>
            </a:r>
            <a:r>
              <a:rPr lang="en-GB" sz="1400" dirty="0">
                <a:latin typeface="Posterama"/>
                <a:ea typeface="Calibri" panose="020F0502020204030204" pitchFamily="34" charset="0"/>
                <a:cs typeface="Posterama"/>
              </a:rPr>
              <a:t>municipalities</a:t>
            </a:r>
            <a:r>
              <a:rPr lang="en-GB" sz="1400" dirty="0">
                <a:effectLst/>
                <a:latin typeface="Posterama"/>
                <a:ea typeface="Calibri" panose="020F0502020204030204" pitchFamily="34" charset="0"/>
                <a:cs typeface="Posterama"/>
              </a:rPr>
              <a:t> will also be discussed.</a:t>
            </a:r>
          </a:p>
        </p:txBody>
      </p:sp>
      <p:sp>
        <p:nvSpPr>
          <p:cNvPr id="4" name="Suorakulmio: Pyöristetyt kulmat 2">
            <a:extLst>
              <a:ext uri="{FF2B5EF4-FFF2-40B4-BE49-F238E27FC236}">
                <a16:creationId xmlns:a16="http://schemas.microsoft.com/office/drawing/2014/main" id="{BF11317C-73CA-F46F-8833-81892C474B96}"/>
              </a:ext>
            </a:extLst>
          </p:cNvPr>
          <p:cNvSpPr/>
          <p:nvPr/>
        </p:nvSpPr>
        <p:spPr>
          <a:xfrm>
            <a:off x="613027" y="1776659"/>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a:solidFill>
                  <a:srgbClr val="FFFFFF"/>
                </a:solidFill>
                <a:latin typeface="Posterama"/>
                <a:cs typeface="Posterama"/>
              </a:rPr>
              <a:t>Growing gaps in wellbeing </a:t>
            </a:r>
            <a:endParaRPr lang="en-GB" sz="1400">
              <a:solidFill>
                <a:srgbClr val="FFFFFF"/>
              </a:solidFill>
              <a:latin typeface="Posterama" panose="020B0504020200020000" pitchFamily="34" charset="0"/>
              <a:cs typeface="Posterama" panose="020B0504020200020000" pitchFamily="34" charset="0"/>
            </a:endParaRPr>
          </a:p>
        </p:txBody>
      </p:sp>
      <p:sp>
        <p:nvSpPr>
          <p:cNvPr id="5" name="Suorakulmio: Pyöristetyt kulmat 3">
            <a:extLst>
              <a:ext uri="{FF2B5EF4-FFF2-40B4-BE49-F238E27FC236}">
                <a16:creationId xmlns:a16="http://schemas.microsoft.com/office/drawing/2014/main" id="{3E30E696-FD77-B8E1-5778-C403E345499E}"/>
              </a:ext>
            </a:extLst>
          </p:cNvPr>
          <p:cNvSpPr/>
          <p:nvPr/>
        </p:nvSpPr>
        <p:spPr>
          <a:xfrm>
            <a:off x="613027" y="3085800"/>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defRPr/>
            </a:pPr>
            <a:r>
              <a:rPr lang="en-GB" sz="1400">
                <a:solidFill>
                  <a:srgbClr val="FFFFFF"/>
                </a:solidFill>
                <a:latin typeface="Posterama"/>
                <a:cs typeface="Posterama"/>
              </a:rPr>
              <a:t>Strengthening civil society</a:t>
            </a:r>
          </a:p>
        </p:txBody>
      </p:sp>
      <p:sp>
        <p:nvSpPr>
          <p:cNvPr id="6" name="Suorakulmio: Pyöristetyt kulmat 4">
            <a:extLst>
              <a:ext uri="{FF2B5EF4-FFF2-40B4-BE49-F238E27FC236}">
                <a16:creationId xmlns:a16="http://schemas.microsoft.com/office/drawing/2014/main" id="{C6A7662E-FC56-9C42-7BA3-2C71CA8F4869}"/>
              </a:ext>
            </a:extLst>
          </p:cNvPr>
          <p:cNvSpPr/>
          <p:nvPr/>
        </p:nvSpPr>
        <p:spPr>
          <a:xfrm>
            <a:off x="613027" y="4394941"/>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defRPr/>
            </a:pPr>
            <a:r>
              <a:rPr lang="en-GB" sz="1400">
                <a:solidFill>
                  <a:srgbClr val="FFFFFF"/>
                </a:solidFill>
                <a:latin typeface="Posterama"/>
                <a:cs typeface="Posterama"/>
              </a:rPr>
              <a:t>Urbanisation</a:t>
            </a:r>
          </a:p>
        </p:txBody>
      </p:sp>
      <p:sp>
        <p:nvSpPr>
          <p:cNvPr id="7" name="Suorakulmio: Pyöristetyt kulmat 16">
            <a:extLst>
              <a:ext uri="{FF2B5EF4-FFF2-40B4-BE49-F238E27FC236}">
                <a16:creationId xmlns:a16="http://schemas.microsoft.com/office/drawing/2014/main" id="{02CE72B0-F149-221B-DD2E-6563E2D043E4}"/>
              </a:ext>
            </a:extLst>
          </p:cNvPr>
          <p:cNvSpPr/>
          <p:nvPr/>
        </p:nvSpPr>
        <p:spPr>
          <a:xfrm>
            <a:off x="613027" y="5704081"/>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defRPr/>
            </a:pPr>
            <a:r>
              <a:rPr lang="en-GB" sz="1400">
                <a:solidFill>
                  <a:srgbClr val="FFFFFF"/>
                </a:solidFill>
                <a:latin typeface="Posterama"/>
                <a:cs typeface="Posterama"/>
              </a:rPr>
              <a:t>Establishing wellbeing services counties</a:t>
            </a:r>
          </a:p>
        </p:txBody>
      </p:sp>
    </p:spTree>
    <p:extLst>
      <p:ext uri="{BB962C8B-B14F-4D97-AF65-F5344CB8AC3E}">
        <p14:creationId xmlns:p14="http://schemas.microsoft.com/office/powerpoint/2010/main" val="314865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28C7EA-64DA-CA32-A55E-0B84528D8683}"/>
              </a:ext>
            </a:extLst>
          </p:cNvPr>
          <p:cNvSpPr>
            <a:spLocks noGrp="1"/>
          </p:cNvSpPr>
          <p:nvPr>
            <p:ph type="body" sz="quarter" idx="13"/>
          </p:nvPr>
        </p:nvSpPr>
        <p:spPr/>
        <p:txBody>
          <a:bodyPr anchor="ctr"/>
          <a:lstStyle/>
          <a:p>
            <a:r>
              <a:rPr lang="fi-FI"/>
              <a:t>Vision: Our green metropolis</a:t>
            </a:r>
          </a:p>
        </p:txBody>
      </p:sp>
      <p:sp>
        <p:nvSpPr>
          <p:cNvPr id="3" name="Text Placeholder 2">
            <a:extLst>
              <a:ext uri="{FF2B5EF4-FFF2-40B4-BE49-F238E27FC236}">
                <a16:creationId xmlns:a16="http://schemas.microsoft.com/office/drawing/2014/main" id="{2580540B-79B1-B6A2-C720-BE7AA3F1726C}"/>
              </a:ext>
            </a:extLst>
          </p:cNvPr>
          <p:cNvSpPr>
            <a:spLocks noGrp="1"/>
          </p:cNvSpPr>
          <p:nvPr>
            <p:ph type="body" sz="quarter" idx="14"/>
          </p:nvPr>
        </p:nvSpPr>
        <p:spPr>
          <a:xfrm>
            <a:off x="6001656" y="2164675"/>
            <a:ext cx="5194663" cy="2931876"/>
          </a:xfrm>
        </p:spPr>
        <p:txBody>
          <a:bodyPr numCol="1" anchor="ctr"/>
          <a:lstStyle/>
          <a:p>
            <a:pPr>
              <a:spcBef>
                <a:spcPts val="1600"/>
              </a:spcBef>
            </a:pPr>
            <a:r>
              <a:rPr lang="en-GB" sz="1800">
                <a:effectLst/>
                <a:latin typeface="Posterama"/>
                <a:ea typeface="Calibri" panose="020F0502020204030204" pitchFamily="34" charset="0"/>
                <a:cs typeface="Posterama"/>
              </a:rPr>
              <a:t>We in the Tampere City Region </a:t>
            </a:r>
            <a:r>
              <a:rPr lang="en-GB" sz="1800">
                <a:latin typeface="Posterama"/>
                <a:ea typeface="Calibri" panose="020F0502020204030204" pitchFamily="34" charset="0"/>
                <a:cs typeface="Posterama"/>
              </a:rPr>
              <a:t>make </a:t>
            </a:r>
            <a:r>
              <a:rPr lang="en-GB" sz="1800">
                <a:effectLst/>
                <a:latin typeface="Posterama"/>
                <a:ea typeface="Calibri" panose="020F0502020204030204" pitchFamily="34" charset="0"/>
                <a:cs typeface="Posterama"/>
              </a:rPr>
              <a:t>up nearly half a million residents, and our field of action is global.</a:t>
            </a:r>
            <a:r>
              <a:rPr lang="en-GB" sz="1800">
                <a:latin typeface="Posterama"/>
                <a:ea typeface="Calibri" panose="020F0502020204030204" pitchFamily="34" charset="0"/>
                <a:cs typeface="Posterama"/>
              </a:rPr>
              <a:t> </a:t>
            </a:r>
            <a:endParaRPr lang="en-GB" sz="1800">
              <a:effectLst/>
              <a:ea typeface="Calibri" panose="020F0502020204030204" pitchFamily="34" charset="0"/>
            </a:endParaRPr>
          </a:p>
          <a:p>
            <a:pPr marL="0" marR="0">
              <a:spcBef>
                <a:spcPts val="0"/>
              </a:spcBef>
              <a:spcAft>
                <a:spcPts val="0"/>
              </a:spcAft>
            </a:pPr>
            <a:endParaRPr lang="en-GB" sz="1800">
              <a:effectLst/>
              <a:ea typeface="Calibri" panose="020F0502020204030204" pitchFamily="34" charset="0"/>
            </a:endParaRPr>
          </a:p>
          <a:p>
            <a:pPr>
              <a:spcBef>
                <a:spcPts val="0"/>
              </a:spcBef>
            </a:pPr>
            <a:r>
              <a:rPr lang="en-GB" sz="1800">
                <a:effectLst/>
                <a:latin typeface="Posterama"/>
                <a:ea typeface="Calibri" panose="020F0502020204030204" pitchFamily="34" charset="0"/>
                <a:cs typeface="Posterama"/>
              </a:rPr>
              <a:t>We have successfully implemented a sustainable transition that connects generations.</a:t>
            </a:r>
            <a:r>
              <a:rPr lang="en-GB" sz="1800">
                <a:latin typeface="Posterama"/>
                <a:ea typeface="Calibri" panose="020F0502020204030204" pitchFamily="34" charset="0"/>
                <a:cs typeface="Posterama"/>
              </a:rPr>
              <a:t> </a:t>
            </a:r>
            <a:endParaRPr lang="en-US" sz="1800">
              <a:ea typeface="Calibri" panose="020F0502020204030204" pitchFamily="34" charset="0"/>
            </a:endParaRPr>
          </a:p>
          <a:p>
            <a:pPr>
              <a:spcBef>
                <a:spcPts val="0"/>
              </a:spcBef>
            </a:pPr>
            <a:endParaRPr lang="en-GB" sz="1800">
              <a:ea typeface="Calibri" panose="020F0502020204030204" pitchFamily="34" charset="0"/>
            </a:endParaRPr>
          </a:p>
          <a:p>
            <a:pPr marL="0" marR="0">
              <a:spcBef>
                <a:spcPts val="0"/>
              </a:spcBef>
              <a:spcAft>
                <a:spcPts val="0"/>
              </a:spcAft>
            </a:pPr>
            <a:r>
              <a:rPr lang="en-GB" sz="1800">
                <a:effectLst/>
                <a:latin typeface="Posterama"/>
                <a:ea typeface="Calibri" panose="020F0502020204030204" pitchFamily="34" charset="0"/>
                <a:cs typeface="Posterama"/>
              </a:rPr>
              <a:t>We look towards the future with hope, and we trust in regional co-operation.</a:t>
            </a:r>
            <a:endParaRPr lang="en-US" sz="1800">
              <a:effectLst/>
              <a:latin typeface="Posterama"/>
              <a:ea typeface="Calibri" panose="020F0502020204030204" pitchFamily="34" charset="0"/>
              <a:cs typeface="Posterama"/>
            </a:endParaRPr>
          </a:p>
          <a:p>
            <a:pPr marL="0" marR="0">
              <a:spcBef>
                <a:spcPts val="0"/>
              </a:spcBef>
              <a:spcAft>
                <a:spcPts val="0"/>
              </a:spcAft>
            </a:pPr>
            <a:endParaRPr lang="en-GB" sz="1800">
              <a:effectLst/>
              <a:ea typeface="Calibri" panose="020F0502020204030204" pitchFamily="34" charset="0"/>
            </a:endParaRPr>
          </a:p>
          <a:p>
            <a:pPr>
              <a:spcBef>
                <a:spcPts val="0"/>
              </a:spcBef>
            </a:pPr>
            <a:r>
              <a:rPr lang="en-GB" sz="1800">
                <a:effectLst/>
                <a:latin typeface="Posterama"/>
                <a:ea typeface="Calibri" panose="020F0502020204030204" pitchFamily="34" charset="0"/>
                <a:cs typeface="Posterama"/>
              </a:rPr>
              <a:t>Together, we're better at building an enchanting everyday life, enabling smart growth, and developing a city region open to the world.</a:t>
            </a:r>
            <a:r>
              <a:rPr lang="en-GB" sz="1800">
                <a:latin typeface="Posterama"/>
                <a:ea typeface="Calibri" panose="020F0502020204030204" pitchFamily="34" charset="0"/>
                <a:cs typeface="Posterama"/>
              </a:rPr>
              <a:t> </a:t>
            </a:r>
            <a:endParaRPr lang="en-US" sz="1800">
              <a:effectLst/>
              <a:ea typeface="Calibri" panose="020F0502020204030204" pitchFamily="34" charset="0"/>
            </a:endParaRPr>
          </a:p>
        </p:txBody>
      </p:sp>
      <p:sp>
        <p:nvSpPr>
          <p:cNvPr id="5" name="Oval 4">
            <a:extLst>
              <a:ext uri="{FF2B5EF4-FFF2-40B4-BE49-F238E27FC236}">
                <a16:creationId xmlns:a16="http://schemas.microsoft.com/office/drawing/2014/main" id="{965FD060-0CD8-916B-D3FA-6C10B8342191}"/>
              </a:ext>
            </a:extLst>
          </p:cNvPr>
          <p:cNvSpPr/>
          <p:nvPr/>
        </p:nvSpPr>
        <p:spPr>
          <a:xfrm>
            <a:off x="1558828" y="1786573"/>
            <a:ext cx="3688080" cy="368808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Text Placeholder 1">
            <a:extLst>
              <a:ext uri="{FF2B5EF4-FFF2-40B4-BE49-F238E27FC236}">
                <a16:creationId xmlns:a16="http://schemas.microsoft.com/office/drawing/2014/main" id="{AF9CB054-AC18-A805-5794-0301653C7BED}"/>
              </a:ext>
            </a:extLst>
          </p:cNvPr>
          <p:cNvSpPr txBox="1">
            <a:spLocks/>
          </p:cNvSpPr>
          <p:nvPr/>
        </p:nvSpPr>
        <p:spPr>
          <a:xfrm>
            <a:off x="1558828" y="2663011"/>
            <a:ext cx="3688080" cy="19352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bg1"/>
                </a:solidFill>
                <a:latin typeface="Posterama" panose="020B0504020200020000" pitchFamily="34" charset="0"/>
                <a:ea typeface="+mn-ea"/>
                <a:cs typeface="Posterama" panose="020B050402020002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osterama" panose="020B0504020200020000" pitchFamily="34" charset="0"/>
                <a:ea typeface="+mn-ea"/>
                <a:cs typeface="Posterama" panose="020B0504020200020000"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osterama" panose="020B0504020200020000" pitchFamily="34" charset="0"/>
                <a:ea typeface="+mn-ea"/>
                <a:cs typeface="Posterama" panose="020B0504020200020000"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sterama" panose="020B0504020200020000" pitchFamily="34" charset="0"/>
                <a:ea typeface="+mn-ea"/>
                <a:cs typeface="Posterama" panose="020B0504020200020000"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osterama" panose="020B0504020200020000" pitchFamily="34" charset="0"/>
                <a:ea typeface="+mn-ea"/>
                <a:cs typeface="Posterama" panose="020B050402020002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6000" b="1">
                <a:solidFill>
                  <a:schemeClr val="tx2"/>
                </a:solidFill>
              </a:rPr>
              <a:t>2040</a:t>
            </a:r>
          </a:p>
        </p:txBody>
      </p:sp>
    </p:spTree>
    <p:extLst>
      <p:ext uri="{BB962C8B-B14F-4D97-AF65-F5344CB8AC3E}">
        <p14:creationId xmlns:p14="http://schemas.microsoft.com/office/powerpoint/2010/main" val="219089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9462F1F2-62FE-C941-6CCD-9FD9FC755F33}"/>
              </a:ext>
            </a:extLst>
          </p:cNvPr>
          <p:cNvPicPr>
            <a:picLocks noChangeAspect="1"/>
          </p:cNvPicPr>
          <p:nvPr/>
        </p:nvPicPr>
        <p:blipFill>
          <a:blip r:embed="rId2"/>
          <a:stretch>
            <a:fillRect/>
          </a:stretch>
        </p:blipFill>
        <p:spPr>
          <a:xfrm>
            <a:off x="603803" y="1243697"/>
            <a:ext cx="2545584" cy="1670890"/>
          </a:xfrm>
          <a:prstGeom prst="rect">
            <a:avLst/>
          </a:prstGeom>
        </p:spPr>
      </p:pic>
      <p:pic>
        <p:nvPicPr>
          <p:cNvPr id="7" name="Picture 6" descr="Text&#10;&#10;Description automatically generated">
            <a:extLst>
              <a:ext uri="{FF2B5EF4-FFF2-40B4-BE49-F238E27FC236}">
                <a16:creationId xmlns:a16="http://schemas.microsoft.com/office/drawing/2014/main" id="{0BD36AD6-A193-604C-BA53-F00E3B9E31D2}"/>
              </a:ext>
            </a:extLst>
          </p:cNvPr>
          <p:cNvPicPr>
            <a:picLocks noChangeAspect="1"/>
          </p:cNvPicPr>
          <p:nvPr/>
        </p:nvPicPr>
        <p:blipFill>
          <a:blip r:embed="rId3"/>
          <a:stretch>
            <a:fillRect/>
          </a:stretch>
        </p:blipFill>
        <p:spPr>
          <a:xfrm>
            <a:off x="4208277" y="1224802"/>
            <a:ext cx="3487564" cy="1726961"/>
          </a:xfrm>
          <a:prstGeom prst="rect">
            <a:avLst/>
          </a:prstGeom>
        </p:spPr>
      </p:pic>
      <p:pic>
        <p:nvPicPr>
          <p:cNvPr id="9" name="Picture 8" descr="Application&#10;&#10;Description automatically generated with low confidence">
            <a:extLst>
              <a:ext uri="{FF2B5EF4-FFF2-40B4-BE49-F238E27FC236}">
                <a16:creationId xmlns:a16="http://schemas.microsoft.com/office/drawing/2014/main" id="{AB4EF432-F02B-7F12-B7B7-1A8A8B430E0B}"/>
              </a:ext>
            </a:extLst>
          </p:cNvPr>
          <p:cNvPicPr>
            <a:picLocks noChangeAspect="1"/>
          </p:cNvPicPr>
          <p:nvPr/>
        </p:nvPicPr>
        <p:blipFill>
          <a:blip r:embed="rId4"/>
          <a:stretch>
            <a:fillRect/>
          </a:stretch>
        </p:blipFill>
        <p:spPr>
          <a:xfrm>
            <a:off x="8591284" y="881218"/>
            <a:ext cx="1991223" cy="2053939"/>
          </a:xfrm>
          <a:prstGeom prst="rect">
            <a:avLst/>
          </a:prstGeom>
        </p:spPr>
      </p:pic>
      <p:sp>
        <p:nvSpPr>
          <p:cNvPr id="10" name="TextBox 9">
            <a:extLst>
              <a:ext uri="{FF2B5EF4-FFF2-40B4-BE49-F238E27FC236}">
                <a16:creationId xmlns:a16="http://schemas.microsoft.com/office/drawing/2014/main" id="{816E73C3-A1E1-A34E-AC20-1F27A96AEC14}"/>
              </a:ext>
            </a:extLst>
          </p:cNvPr>
          <p:cNvSpPr txBox="1"/>
          <p:nvPr/>
        </p:nvSpPr>
        <p:spPr>
          <a:xfrm>
            <a:off x="541457" y="3120253"/>
            <a:ext cx="3231646" cy="338554"/>
          </a:xfrm>
          <a:prstGeom prst="rect">
            <a:avLst/>
          </a:prstGeom>
          <a:noFill/>
        </p:spPr>
        <p:txBody>
          <a:bodyPr wrap="square" lIns="91440" tIns="45720" rIns="91440" bIns="45720" rtlCol="0" anchor="t">
            <a:spAutoFit/>
          </a:bodyPr>
          <a:lstStyle/>
          <a:p>
            <a:r>
              <a:rPr lang="en-US" sz="1600">
                <a:solidFill>
                  <a:schemeClr val="bg1"/>
                </a:solidFill>
                <a:latin typeface="Poppins Medium"/>
                <a:cs typeface="Poppins Medium"/>
              </a:rPr>
              <a:t>An enchanting everyday life</a:t>
            </a:r>
            <a:endParaRPr lang="en-FI" sz="1600">
              <a:solidFill>
                <a:schemeClr val="bg1"/>
              </a:solidFill>
              <a:latin typeface="Poppins Medium"/>
              <a:cs typeface="Poppins Medium"/>
            </a:endParaRPr>
          </a:p>
        </p:txBody>
      </p:sp>
      <p:sp>
        <p:nvSpPr>
          <p:cNvPr id="11" name="TextBox 10">
            <a:extLst>
              <a:ext uri="{FF2B5EF4-FFF2-40B4-BE49-F238E27FC236}">
                <a16:creationId xmlns:a16="http://schemas.microsoft.com/office/drawing/2014/main" id="{D8306C02-211E-4D7F-D1ED-55A70B2B79B6}"/>
              </a:ext>
            </a:extLst>
          </p:cNvPr>
          <p:cNvSpPr txBox="1"/>
          <p:nvPr/>
        </p:nvSpPr>
        <p:spPr>
          <a:xfrm>
            <a:off x="541457" y="3539141"/>
            <a:ext cx="3600000" cy="2862322"/>
          </a:xfrm>
          <a:prstGeom prst="rect">
            <a:avLst/>
          </a:prstGeom>
          <a:noFill/>
        </p:spPr>
        <p:txBody>
          <a:bodyPr wrap="square" rtlCol="0">
            <a:spAutoFit/>
          </a:bodyPr>
          <a:lstStyle/>
          <a:p>
            <a:pPr marL="0" marR="0">
              <a:spcBef>
                <a:spcPts val="0"/>
              </a:spcBef>
              <a:spcAft>
                <a:spcPts val="0"/>
              </a:spcAft>
            </a:pPr>
            <a:r>
              <a:rPr lang="en-GB" sz="1200">
                <a:solidFill>
                  <a:schemeClr val="bg1"/>
                </a:solidFill>
                <a:effectLst/>
                <a:latin typeface="Poppins Medium" panose="00000600000000000000" pitchFamily="2" charset="0"/>
                <a:ea typeface="Calibri" panose="020F0502020204030204" pitchFamily="34" charset="0"/>
                <a:cs typeface="Poppins Medium" panose="00000600000000000000" pitchFamily="2" charset="0"/>
              </a:rPr>
              <a:t>In our city region, it is possible to live either in a European-style urban environment or in a rural village. Our neighbourhoods are safe and welcoming.­ </a:t>
            </a:r>
            <a:endParaRPr lang="en-US" sz="1200">
              <a:solidFill>
                <a:schemeClr val="bg1"/>
              </a:solidFill>
              <a:effectLst/>
              <a:latin typeface="Poppins Medium" panose="00000600000000000000" pitchFamily="2" charset="0"/>
              <a:ea typeface="Calibri" panose="020F0502020204030204" pitchFamily="34" charset="0"/>
              <a:cs typeface="Poppins Medium" panose="00000600000000000000" pitchFamily="2" charset="0"/>
            </a:endParaRPr>
          </a:p>
          <a:p>
            <a:pPr marL="0" marR="0">
              <a:spcBef>
                <a:spcPts val="0"/>
              </a:spcBef>
              <a:spcAft>
                <a:spcPts val="0"/>
              </a:spcAft>
            </a:pPr>
            <a:r>
              <a:rPr lang="en-GB" sz="1200">
                <a:solidFill>
                  <a:schemeClr val="bg1"/>
                </a:solidFill>
                <a:effectLst/>
                <a:latin typeface="Poppins Medium" panose="00000600000000000000" pitchFamily="2" charset="0"/>
                <a:ea typeface="Calibri" panose="020F0502020204030204" pitchFamily="34" charset="0"/>
                <a:cs typeface="Poppins Medium" panose="00000600000000000000" pitchFamily="2" charset="0"/>
              </a:rPr>
              <a:t> </a:t>
            </a:r>
            <a:endParaRPr lang="en-US" sz="1200">
              <a:solidFill>
                <a:schemeClr val="bg1"/>
              </a:solidFill>
              <a:effectLst/>
              <a:latin typeface="Poppins Medium" panose="00000600000000000000" pitchFamily="2" charset="0"/>
              <a:ea typeface="Calibri" panose="020F0502020204030204" pitchFamily="34" charset="0"/>
              <a:cs typeface="Poppins Medium" panose="00000600000000000000" pitchFamily="2" charset="0"/>
            </a:endParaRPr>
          </a:p>
          <a:p>
            <a:pPr marL="0" marR="0">
              <a:spcBef>
                <a:spcPts val="0"/>
              </a:spcBef>
              <a:spcAft>
                <a:spcPts val="0"/>
              </a:spcAft>
            </a:pPr>
            <a:r>
              <a:rPr lang="en-GB" sz="1200">
                <a:solidFill>
                  <a:schemeClr val="bg1"/>
                </a:solidFill>
                <a:effectLst/>
                <a:latin typeface="Poppins Medium" panose="00000600000000000000" pitchFamily="2" charset="0"/>
                <a:ea typeface="Calibri" panose="020F0502020204030204" pitchFamily="34" charset="0"/>
                <a:cs typeface="Poppins Medium" panose="00000600000000000000" pitchFamily="2" charset="0"/>
              </a:rPr>
              <a:t>Residents have access to smart mobility solutions and leisure experiences. The rich blues and greens of nature enrich our daily lives. Our municipal services are designed to provide wellbeing and a high standard of living to residents.­ </a:t>
            </a:r>
            <a:endParaRPr lang="en-US" sz="1200">
              <a:solidFill>
                <a:schemeClr val="bg1"/>
              </a:solidFill>
              <a:effectLst/>
              <a:latin typeface="Poppins Medium" panose="00000600000000000000" pitchFamily="2" charset="0"/>
              <a:ea typeface="Calibri" panose="020F0502020204030204" pitchFamily="34" charset="0"/>
              <a:cs typeface="Poppins Medium" panose="00000600000000000000" pitchFamily="2" charset="0"/>
            </a:endParaRPr>
          </a:p>
          <a:p>
            <a:pPr marL="0" marR="0">
              <a:spcBef>
                <a:spcPts val="0"/>
              </a:spcBef>
              <a:spcAft>
                <a:spcPts val="0"/>
              </a:spcAft>
            </a:pPr>
            <a:r>
              <a:rPr lang="en-GB" sz="1200">
                <a:solidFill>
                  <a:schemeClr val="bg1"/>
                </a:solidFill>
                <a:effectLst/>
                <a:latin typeface="Poppins Medium" panose="00000600000000000000" pitchFamily="2" charset="0"/>
                <a:ea typeface="Calibri" panose="020F0502020204030204" pitchFamily="34" charset="0"/>
                <a:cs typeface="Poppins Medium" panose="00000600000000000000" pitchFamily="2" charset="0"/>
              </a:rPr>
              <a:t> </a:t>
            </a:r>
            <a:endParaRPr lang="en-US" sz="1200">
              <a:solidFill>
                <a:schemeClr val="bg1"/>
              </a:solidFill>
              <a:effectLst/>
              <a:latin typeface="Poppins Medium" panose="00000600000000000000" pitchFamily="2" charset="0"/>
              <a:ea typeface="Calibri" panose="020F0502020204030204" pitchFamily="34" charset="0"/>
              <a:cs typeface="Poppins Medium" panose="00000600000000000000" pitchFamily="2" charset="0"/>
            </a:endParaRPr>
          </a:p>
          <a:p>
            <a:pPr marL="0" marR="0">
              <a:spcBef>
                <a:spcPts val="0"/>
              </a:spcBef>
              <a:spcAft>
                <a:spcPts val="0"/>
              </a:spcAft>
            </a:pPr>
            <a:r>
              <a:rPr lang="en-GB" sz="1200">
                <a:solidFill>
                  <a:schemeClr val="bg1"/>
                </a:solidFill>
                <a:effectLst/>
                <a:latin typeface="Poppins Medium" panose="00000600000000000000" pitchFamily="2" charset="0"/>
                <a:ea typeface="Calibri" panose="020F0502020204030204" pitchFamily="34" charset="0"/>
                <a:cs typeface="Poppins Medium" panose="00000600000000000000" pitchFamily="2" charset="0"/>
              </a:rPr>
              <a:t>Resident participation and social cohesion enrich the pleasant atmosphere. Our city region is close at heart to everyone.</a:t>
            </a:r>
            <a:endParaRPr lang="en-US" sz="1200">
              <a:solidFill>
                <a:schemeClr val="bg1"/>
              </a:solidFill>
              <a:effectLst/>
              <a:latin typeface="Poppins Medium" panose="00000600000000000000" pitchFamily="2" charset="0"/>
              <a:ea typeface="Calibri" panose="020F0502020204030204" pitchFamily="34" charset="0"/>
              <a:cs typeface="Poppins Medium" panose="00000600000000000000" pitchFamily="2" charset="0"/>
            </a:endParaRPr>
          </a:p>
        </p:txBody>
      </p:sp>
      <p:sp>
        <p:nvSpPr>
          <p:cNvPr id="12" name="TextBox 11">
            <a:extLst>
              <a:ext uri="{FF2B5EF4-FFF2-40B4-BE49-F238E27FC236}">
                <a16:creationId xmlns:a16="http://schemas.microsoft.com/office/drawing/2014/main" id="{66F8BDB3-F1C9-3B04-7ED5-01E0694DADCB}"/>
              </a:ext>
            </a:extLst>
          </p:cNvPr>
          <p:cNvSpPr txBox="1"/>
          <p:nvPr/>
        </p:nvSpPr>
        <p:spPr>
          <a:xfrm>
            <a:off x="4307049" y="3114760"/>
            <a:ext cx="2882900" cy="338554"/>
          </a:xfrm>
          <a:prstGeom prst="rect">
            <a:avLst/>
          </a:prstGeom>
          <a:noFill/>
        </p:spPr>
        <p:txBody>
          <a:bodyPr wrap="square" rtlCol="0">
            <a:spAutoFit/>
          </a:bodyPr>
          <a:lstStyle/>
          <a:p>
            <a:r>
              <a:rPr lang="en-US" sz="1600">
                <a:solidFill>
                  <a:schemeClr val="bg1"/>
                </a:solidFill>
                <a:latin typeface="Poppins Medium" pitchFamily="2" charset="77"/>
                <a:cs typeface="Poppins Medium" pitchFamily="2" charset="77"/>
              </a:rPr>
              <a:t>Smart growth</a:t>
            </a:r>
            <a:endParaRPr lang="en-FI" sz="1600">
              <a:solidFill>
                <a:schemeClr val="bg1"/>
              </a:solidFill>
              <a:latin typeface="Poppins Medium" pitchFamily="2" charset="77"/>
              <a:cs typeface="Poppins Medium" pitchFamily="2" charset="77"/>
            </a:endParaRPr>
          </a:p>
        </p:txBody>
      </p:sp>
      <p:sp>
        <p:nvSpPr>
          <p:cNvPr id="13" name="TextBox 12">
            <a:extLst>
              <a:ext uri="{FF2B5EF4-FFF2-40B4-BE49-F238E27FC236}">
                <a16:creationId xmlns:a16="http://schemas.microsoft.com/office/drawing/2014/main" id="{EF1EAF20-9F03-41FE-5C01-1C69D9061F79}"/>
              </a:ext>
            </a:extLst>
          </p:cNvPr>
          <p:cNvSpPr txBox="1"/>
          <p:nvPr/>
        </p:nvSpPr>
        <p:spPr>
          <a:xfrm>
            <a:off x="8221543" y="3120253"/>
            <a:ext cx="2882900" cy="338554"/>
          </a:xfrm>
          <a:prstGeom prst="rect">
            <a:avLst/>
          </a:prstGeom>
          <a:noFill/>
        </p:spPr>
        <p:txBody>
          <a:bodyPr wrap="square" rtlCol="0">
            <a:spAutoFit/>
          </a:bodyPr>
          <a:lstStyle/>
          <a:p>
            <a:r>
              <a:rPr lang="en-US" sz="1600">
                <a:solidFill>
                  <a:schemeClr val="bg1"/>
                </a:solidFill>
                <a:latin typeface="Poppins Medium" pitchFamily="2" charset="77"/>
                <a:cs typeface="Poppins Medium" pitchFamily="2" charset="77"/>
              </a:rPr>
              <a:t>Open to the world</a:t>
            </a:r>
            <a:endParaRPr lang="en-FI" sz="1600">
              <a:solidFill>
                <a:schemeClr val="bg1"/>
              </a:solidFill>
              <a:latin typeface="Poppins Medium" pitchFamily="2" charset="77"/>
              <a:cs typeface="Poppins Medium" pitchFamily="2" charset="77"/>
            </a:endParaRPr>
          </a:p>
        </p:txBody>
      </p:sp>
      <p:sp>
        <p:nvSpPr>
          <p:cNvPr id="14" name="TextBox 13">
            <a:extLst>
              <a:ext uri="{FF2B5EF4-FFF2-40B4-BE49-F238E27FC236}">
                <a16:creationId xmlns:a16="http://schemas.microsoft.com/office/drawing/2014/main" id="{8A6343F9-D59A-BC30-56FD-2AAA77DF7556}"/>
              </a:ext>
            </a:extLst>
          </p:cNvPr>
          <p:cNvSpPr txBox="1"/>
          <p:nvPr/>
        </p:nvSpPr>
        <p:spPr>
          <a:xfrm>
            <a:off x="4307049" y="3539141"/>
            <a:ext cx="3600000" cy="2862322"/>
          </a:xfrm>
          <a:prstGeom prst="rect">
            <a:avLst/>
          </a:prstGeom>
          <a:noFill/>
        </p:spPr>
        <p:txBody>
          <a:bodyPr wrap="square" lIns="91440" tIns="45720" rIns="91440" bIns="45720" rtlCol="0" anchor="t">
            <a:spAutoFit/>
          </a:bodyPr>
          <a:lstStyle/>
          <a:p>
            <a:r>
              <a:rPr lang="en-GB" sz="1200" dirty="0">
                <a:solidFill>
                  <a:schemeClr val="bg1"/>
                </a:solidFill>
                <a:latin typeface="Poppins Medium" panose="00000600000000000000" pitchFamily="2" charset="0"/>
                <a:cs typeface="Poppins Medium" panose="00000600000000000000" pitchFamily="2" charset="0"/>
              </a:rPr>
              <a:t>We operate ecologically and across municipalities. A strong and cohesive community structure is the backbone of growth. </a:t>
            </a:r>
            <a:endParaRPr lang="en-US" sz="1200" dirty="0">
              <a:solidFill>
                <a:schemeClr val="bg1"/>
              </a:solidFill>
              <a:latin typeface="Poppins Medium" panose="00000600000000000000" pitchFamily="2" charset="0"/>
              <a:cs typeface="Poppins Medium" panose="00000600000000000000" pitchFamily="2" charset="0"/>
            </a:endParaRPr>
          </a:p>
          <a:p>
            <a:endParaRPr lang="en-US" sz="1200" dirty="0">
              <a:solidFill>
                <a:schemeClr val="bg1"/>
              </a:solidFill>
              <a:latin typeface="Poppins Medium" panose="00000600000000000000" pitchFamily="2" charset="0"/>
              <a:cs typeface="Poppins Medium" panose="00000600000000000000" pitchFamily="2" charset="0"/>
            </a:endParaRPr>
          </a:p>
          <a:p>
            <a:r>
              <a:rPr lang="en-GB" sz="1200" dirty="0">
                <a:solidFill>
                  <a:schemeClr val="bg1"/>
                </a:solidFill>
                <a:latin typeface="Poppins Medium" panose="00000600000000000000" pitchFamily="2" charset="0"/>
                <a:cs typeface="Poppins Medium" panose="00000600000000000000" pitchFamily="2" charset="0"/>
              </a:rPr>
              <a:t>Our regional industrial policy accelerates the green transition of business and investing in selected priorities. </a:t>
            </a:r>
            <a:endParaRPr lang="en-US" sz="1200" dirty="0">
              <a:solidFill>
                <a:schemeClr val="bg1"/>
              </a:solidFill>
              <a:latin typeface="Poppins Medium" panose="00000600000000000000" pitchFamily="2" charset="0"/>
              <a:cs typeface="Poppins Medium" panose="00000600000000000000" pitchFamily="2" charset="0"/>
            </a:endParaRPr>
          </a:p>
          <a:p>
            <a:endParaRPr lang="en-US" sz="1200" dirty="0">
              <a:solidFill>
                <a:schemeClr val="bg1"/>
              </a:solidFill>
              <a:latin typeface="Poppins Medium" panose="00000600000000000000" pitchFamily="2" charset="0"/>
              <a:cs typeface="Poppins Medium" panose="00000600000000000000" pitchFamily="2" charset="0"/>
            </a:endParaRPr>
          </a:p>
          <a:p>
            <a:r>
              <a:rPr lang="en-GB" sz="1200" dirty="0">
                <a:solidFill>
                  <a:schemeClr val="bg1"/>
                </a:solidFill>
                <a:latin typeface="Poppins Medium"/>
                <a:cs typeface="Poppins Medium"/>
              </a:rPr>
              <a:t>The number of available jobs is increasing in the city region, and education and competencies meet workplace needs.­ </a:t>
            </a:r>
            <a:endParaRPr lang="en-US" sz="1200" dirty="0">
              <a:solidFill>
                <a:schemeClr val="bg1"/>
              </a:solidFill>
              <a:latin typeface="Poppins Medium"/>
              <a:cs typeface="Poppins Medium"/>
            </a:endParaRPr>
          </a:p>
          <a:p>
            <a:endParaRPr lang="en-US" sz="1200" dirty="0">
              <a:solidFill>
                <a:schemeClr val="bg1"/>
              </a:solidFill>
              <a:latin typeface="Poppins Medium" panose="00000600000000000000" pitchFamily="2" charset="0"/>
              <a:cs typeface="Poppins Medium" panose="00000600000000000000" pitchFamily="2" charset="0"/>
            </a:endParaRPr>
          </a:p>
          <a:p>
            <a:r>
              <a:rPr lang="en-GB" sz="1200" dirty="0">
                <a:solidFill>
                  <a:schemeClr val="bg1"/>
                </a:solidFill>
                <a:latin typeface="Poppins Medium" panose="00000600000000000000" pitchFamily="2" charset="0"/>
                <a:cs typeface="Poppins Medium" panose="00000600000000000000" pitchFamily="2" charset="0"/>
              </a:rPr>
              <a:t>The locations of companies are not determined by municipal borders.</a:t>
            </a:r>
            <a:endParaRPr lang="en-US" sz="1200" dirty="0">
              <a:solidFill>
                <a:schemeClr val="bg1"/>
              </a:solidFill>
              <a:latin typeface="Poppins Medium" panose="00000600000000000000" pitchFamily="2" charset="0"/>
              <a:cs typeface="Poppins Medium" panose="00000600000000000000" pitchFamily="2" charset="0"/>
            </a:endParaRPr>
          </a:p>
        </p:txBody>
      </p:sp>
      <p:sp>
        <p:nvSpPr>
          <p:cNvPr id="15" name="TextBox 14">
            <a:extLst>
              <a:ext uri="{FF2B5EF4-FFF2-40B4-BE49-F238E27FC236}">
                <a16:creationId xmlns:a16="http://schemas.microsoft.com/office/drawing/2014/main" id="{7788BCAD-C5F4-734B-ECE0-A18589865151}"/>
              </a:ext>
            </a:extLst>
          </p:cNvPr>
          <p:cNvSpPr txBox="1"/>
          <p:nvPr/>
        </p:nvSpPr>
        <p:spPr>
          <a:xfrm>
            <a:off x="8221543" y="3539141"/>
            <a:ext cx="3600000" cy="2677656"/>
          </a:xfrm>
          <a:prstGeom prst="rect">
            <a:avLst/>
          </a:prstGeom>
          <a:noFill/>
        </p:spPr>
        <p:txBody>
          <a:bodyPr wrap="square" lIns="91440" tIns="45720" rIns="91440" bIns="45720" rtlCol="0" anchor="t">
            <a:spAutoFit/>
          </a:bodyPr>
          <a:lstStyle/>
          <a:p>
            <a:pPr marR="0">
              <a:spcBef>
                <a:spcPts val="0"/>
              </a:spcBef>
              <a:spcAft>
                <a:spcPts val="0"/>
              </a:spcAft>
            </a:pPr>
            <a:r>
              <a:rPr lang="en-GB" sz="1200">
                <a:solidFill>
                  <a:schemeClr val="bg1"/>
                </a:solidFill>
                <a:latin typeface="Poppins Medium"/>
                <a:cs typeface="Poppins Medium"/>
              </a:rPr>
              <a:t>We are promoting the city region to the world and improving connectivity. It is easy to come here.</a:t>
            </a:r>
            <a:endParaRPr lang="en-US" sz="1200">
              <a:solidFill>
                <a:schemeClr val="bg1"/>
              </a:solidFill>
              <a:latin typeface="Poppins Medium"/>
              <a:cs typeface="Poppins Medium"/>
            </a:endParaRPr>
          </a:p>
          <a:p>
            <a:pPr marR="0">
              <a:spcBef>
                <a:spcPts val="0"/>
              </a:spcBef>
              <a:spcAft>
                <a:spcPts val="0"/>
              </a:spcAft>
            </a:pPr>
            <a:endParaRPr lang="en-US" sz="1200">
              <a:solidFill>
                <a:schemeClr val="bg1"/>
              </a:solidFill>
              <a:latin typeface="Poppins Medium" panose="00000600000000000000" pitchFamily="2" charset="0"/>
              <a:cs typeface="Poppins Medium" panose="00000600000000000000" pitchFamily="2" charset="0"/>
            </a:endParaRPr>
          </a:p>
          <a:p>
            <a:r>
              <a:rPr lang="en-GB" sz="1200">
                <a:solidFill>
                  <a:schemeClr val="bg1"/>
                </a:solidFill>
                <a:latin typeface="Poppins Medium"/>
                <a:cs typeface="Poppins Medium"/>
              </a:rPr>
              <a:t>We support multiculturalism and multilingualism, as well as the internationalisation of everyday life. This </a:t>
            </a:r>
          </a:p>
          <a:p>
            <a:r>
              <a:rPr lang="en-GB" sz="1200">
                <a:solidFill>
                  <a:schemeClr val="bg1"/>
                </a:solidFill>
                <a:latin typeface="Poppins Medium"/>
                <a:cs typeface="Poppins Medium"/>
              </a:rPr>
              <a:t>is a nice place to put down roots. </a:t>
            </a:r>
            <a:endParaRPr lang="en-GB">
              <a:solidFill>
                <a:schemeClr val="bg1"/>
              </a:solidFill>
            </a:endParaRPr>
          </a:p>
          <a:p>
            <a:pPr marR="0">
              <a:spcBef>
                <a:spcPts val="0"/>
              </a:spcBef>
              <a:spcAft>
                <a:spcPts val="0"/>
              </a:spcAft>
            </a:pPr>
            <a:endParaRPr lang="en-GB" sz="1200">
              <a:solidFill>
                <a:schemeClr val="bg1"/>
              </a:solidFill>
              <a:latin typeface="Poppins Medium" panose="00000600000000000000" pitchFamily="2" charset="0"/>
              <a:cs typeface="Poppins Medium" panose="00000600000000000000" pitchFamily="2" charset="0"/>
            </a:endParaRPr>
          </a:p>
          <a:p>
            <a:pPr marR="0">
              <a:spcBef>
                <a:spcPts val="0"/>
              </a:spcBef>
              <a:spcAft>
                <a:spcPts val="0"/>
              </a:spcAft>
            </a:pPr>
            <a:r>
              <a:rPr lang="en-GB" sz="1200">
                <a:solidFill>
                  <a:schemeClr val="bg1"/>
                </a:solidFill>
                <a:latin typeface="Poppins Medium" panose="00000600000000000000" pitchFamily="2" charset="0"/>
                <a:cs typeface="Poppins Medium" panose="00000600000000000000" pitchFamily="2" charset="0"/>
              </a:rPr>
              <a:t>The region's labour market and educational environment attracts international talent and students. </a:t>
            </a:r>
            <a:endParaRPr lang="en-US" sz="1200">
              <a:solidFill>
                <a:schemeClr val="bg1"/>
              </a:solidFill>
              <a:latin typeface="Poppins Medium" panose="00000600000000000000" pitchFamily="2" charset="0"/>
              <a:cs typeface="Poppins Medium" panose="00000600000000000000" pitchFamily="2" charset="0"/>
            </a:endParaRPr>
          </a:p>
          <a:p>
            <a:pPr marR="0">
              <a:spcBef>
                <a:spcPts val="0"/>
              </a:spcBef>
              <a:spcAft>
                <a:spcPts val="0"/>
              </a:spcAft>
            </a:pPr>
            <a:endParaRPr lang="en-US" sz="1200">
              <a:solidFill>
                <a:schemeClr val="bg1"/>
              </a:solidFill>
              <a:latin typeface="Poppins Medium" panose="00000600000000000000" pitchFamily="2" charset="0"/>
              <a:cs typeface="Poppins Medium" panose="00000600000000000000" pitchFamily="2" charset="0"/>
            </a:endParaRPr>
          </a:p>
          <a:p>
            <a:pPr marR="0">
              <a:spcBef>
                <a:spcPts val="0"/>
              </a:spcBef>
              <a:spcAft>
                <a:spcPts val="0"/>
              </a:spcAft>
            </a:pPr>
            <a:r>
              <a:rPr lang="en-GB" sz="1200">
                <a:solidFill>
                  <a:schemeClr val="bg1"/>
                </a:solidFill>
                <a:latin typeface="Poppins Medium" panose="00000600000000000000" pitchFamily="2" charset="0"/>
                <a:cs typeface="Poppins Medium" panose="00000600000000000000" pitchFamily="2" charset="0"/>
              </a:rPr>
              <a:t>This is a good place to develop.</a:t>
            </a:r>
            <a:endParaRPr lang="en-US" sz="1200">
              <a:solidFill>
                <a:schemeClr val="bg1"/>
              </a:solidFill>
              <a:latin typeface="Poppins Medium" panose="00000600000000000000" pitchFamily="2" charset="0"/>
              <a:cs typeface="Poppins Medium" panose="00000600000000000000" pitchFamily="2" charset="0"/>
            </a:endParaRPr>
          </a:p>
        </p:txBody>
      </p:sp>
      <p:sp>
        <p:nvSpPr>
          <p:cNvPr id="3" name="Title 1">
            <a:extLst>
              <a:ext uri="{FF2B5EF4-FFF2-40B4-BE49-F238E27FC236}">
                <a16:creationId xmlns:a16="http://schemas.microsoft.com/office/drawing/2014/main" id="{47071C49-69E6-BB86-F216-EA6DC7DF4B81}"/>
              </a:ext>
            </a:extLst>
          </p:cNvPr>
          <p:cNvSpPr txBox="1">
            <a:spLocks/>
          </p:cNvSpPr>
          <p:nvPr/>
        </p:nvSpPr>
        <p:spPr>
          <a:xfrm>
            <a:off x="541457" y="367947"/>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000" kern="1200">
                <a:solidFill>
                  <a:schemeClr val="bg1"/>
                </a:solidFill>
                <a:latin typeface="Posterama" panose="020B0604020202020204" pitchFamily="34" charset="0"/>
                <a:ea typeface="+mj-ea"/>
                <a:cs typeface="Posterama" panose="020B0604020202020204" pitchFamily="34" charset="0"/>
              </a:defRPr>
            </a:lvl1pPr>
          </a:lstStyle>
          <a:p>
            <a:r>
              <a:rPr lang="en-GB">
                <a:latin typeface="Posterama"/>
                <a:cs typeface="Posterama"/>
              </a:rPr>
              <a:t>Strategic priorities</a:t>
            </a:r>
          </a:p>
        </p:txBody>
      </p:sp>
    </p:spTree>
    <p:extLst>
      <p:ext uri="{BB962C8B-B14F-4D97-AF65-F5344CB8AC3E}">
        <p14:creationId xmlns:p14="http://schemas.microsoft.com/office/powerpoint/2010/main" val="169733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5FC29-0FAA-5039-EA2D-FB67CF21A421}"/>
              </a:ext>
            </a:extLst>
          </p:cNvPr>
          <p:cNvSpPr>
            <a:spLocks noGrp="1"/>
          </p:cNvSpPr>
          <p:nvPr>
            <p:ph type="body" sz="quarter" idx="13"/>
          </p:nvPr>
        </p:nvSpPr>
        <p:spPr/>
        <p:txBody>
          <a:bodyPr anchor="ctr"/>
          <a:lstStyle/>
          <a:p>
            <a:r>
              <a:rPr lang="en-US" sz="4000">
                <a:solidFill>
                  <a:schemeClr val="bg1"/>
                </a:solidFill>
                <a:latin typeface="Poppins Medium" pitchFamily="2" charset="77"/>
                <a:cs typeface="Poppins Medium" pitchFamily="2" charset="77"/>
              </a:rPr>
              <a:t>The enchanting everyday life – </a:t>
            </a:r>
          </a:p>
          <a:p>
            <a:r>
              <a:rPr lang="en-US" sz="4000">
                <a:solidFill>
                  <a:schemeClr val="bg1"/>
                </a:solidFill>
                <a:latin typeface="Poppins Medium" pitchFamily="2" charset="77"/>
                <a:cs typeface="Poppins Medium" pitchFamily="2" charset="77"/>
              </a:rPr>
              <a:t>close to residents</a:t>
            </a:r>
            <a:endParaRPr lang="en-FI" sz="4000">
              <a:solidFill>
                <a:schemeClr val="bg1"/>
              </a:solidFill>
              <a:latin typeface="Poppins Medium" pitchFamily="2" charset="77"/>
              <a:cs typeface="Poppins Medium" pitchFamily="2" charset="77"/>
            </a:endParaRPr>
          </a:p>
        </p:txBody>
      </p:sp>
      <p:sp>
        <p:nvSpPr>
          <p:cNvPr id="3" name="Text Placeholder 2">
            <a:extLst>
              <a:ext uri="{FF2B5EF4-FFF2-40B4-BE49-F238E27FC236}">
                <a16:creationId xmlns:a16="http://schemas.microsoft.com/office/drawing/2014/main" id="{3C01007D-0629-3123-8A2D-2675F110E201}"/>
              </a:ext>
            </a:extLst>
          </p:cNvPr>
          <p:cNvSpPr>
            <a:spLocks noGrp="1"/>
          </p:cNvSpPr>
          <p:nvPr>
            <p:ph type="body" sz="quarter" idx="14"/>
          </p:nvPr>
        </p:nvSpPr>
        <p:spPr>
          <a:xfrm>
            <a:off x="838198" y="1791453"/>
            <a:ext cx="10740775" cy="4215575"/>
          </a:xfrm>
        </p:spPr>
        <p:txBody>
          <a:bodyPr vert="horz" lIns="91440" tIns="45720" rIns="91440" bIns="45720" numCol="2" rtlCol="0" anchor="t">
            <a:noAutofit/>
          </a:bodyPr>
          <a:lstStyle/>
          <a:p>
            <a:pPr>
              <a:spcBef>
                <a:spcPts val="0"/>
              </a:spcBef>
            </a:pPr>
            <a:r>
              <a:rPr lang="en-GB" dirty="0">
                <a:effectLst/>
                <a:latin typeface="Posterama"/>
                <a:ea typeface="Calibri" panose="020F0502020204030204" pitchFamily="34" charset="0"/>
                <a:cs typeface="Posterama"/>
              </a:rPr>
              <a:t>Among the varied living environments available in</a:t>
            </a:r>
            <a:r>
              <a:rPr lang="en-GB" dirty="0">
                <a:latin typeface="Posterama"/>
                <a:ea typeface="Calibri" panose="020F0502020204030204" pitchFamily="34" charset="0"/>
                <a:cs typeface="Posterama"/>
              </a:rPr>
              <a:t> </a:t>
            </a:r>
            <a:endParaRPr lang="en-GB" dirty="0">
              <a:effectLst/>
              <a:ea typeface="Calibri" panose="020F0502020204030204" pitchFamily="34" charset="0"/>
            </a:endParaRPr>
          </a:p>
          <a:p>
            <a:pPr>
              <a:spcBef>
                <a:spcPts val="0"/>
              </a:spcBef>
            </a:pPr>
            <a:r>
              <a:rPr lang="en-GB" dirty="0">
                <a:effectLst/>
                <a:latin typeface="Posterama"/>
                <a:ea typeface="Calibri" panose="020F0502020204030204" pitchFamily="34" charset="0"/>
                <a:cs typeface="Posterama"/>
              </a:rPr>
              <a:t>our city region, it is possible to live a sustainable,</a:t>
            </a:r>
            <a:r>
              <a:rPr lang="en-GB" dirty="0">
                <a:latin typeface="Posterama"/>
                <a:ea typeface="Calibri" panose="020F0502020204030204" pitchFamily="34" charset="0"/>
                <a:cs typeface="Posterama"/>
              </a:rPr>
              <a:t> </a:t>
            </a:r>
            <a:endParaRPr lang="en-GB" dirty="0">
              <a:effectLst/>
              <a:ea typeface="Calibri" panose="020F0502020204030204" pitchFamily="34" charset="0"/>
            </a:endParaRPr>
          </a:p>
          <a:p>
            <a:pPr>
              <a:spcBef>
                <a:spcPts val="0"/>
              </a:spcBef>
            </a:pPr>
            <a:r>
              <a:rPr lang="en-GB" dirty="0">
                <a:effectLst/>
                <a:latin typeface="Posterama"/>
                <a:ea typeface="Calibri" panose="020F0502020204030204" pitchFamily="34" charset="0"/>
                <a:cs typeface="Posterama"/>
              </a:rPr>
              <a:t>self-determined life – either urban or rural. Here </a:t>
            </a:r>
            <a:r>
              <a:rPr lang="en-GB" dirty="0">
                <a:latin typeface="Posterama"/>
                <a:ea typeface="Calibri" panose="020F0502020204030204" pitchFamily="34" charset="0"/>
                <a:cs typeface="Posterama"/>
              </a:rPr>
              <a:t>y</a:t>
            </a:r>
            <a:r>
              <a:rPr lang="en-GB" dirty="0">
                <a:effectLst/>
                <a:latin typeface="Posterama"/>
                <a:ea typeface="Calibri" panose="020F0502020204030204" pitchFamily="34" charset="0"/>
                <a:cs typeface="Posterama"/>
              </a:rPr>
              <a:t>ou will find a relaxed atmosphere, an international-level event offering, and </a:t>
            </a:r>
            <a:r>
              <a:rPr lang="en-GB" dirty="0">
                <a:latin typeface="Posterama"/>
                <a:ea typeface="Calibri" panose="020F0502020204030204" pitchFamily="34" charset="0"/>
                <a:cs typeface="Posterama"/>
              </a:rPr>
              <a:t>the numerous</a:t>
            </a:r>
            <a:r>
              <a:rPr lang="en-GB" dirty="0">
                <a:effectLst/>
                <a:latin typeface="Posterama"/>
                <a:ea typeface="Calibri" panose="020F0502020204030204" pitchFamily="34" charset="0"/>
                <a:cs typeface="Posterama"/>
              </a:rPr>
              <a:t> opportunities </a:t>
            </a:r>
            <a:r>
              <a:rPr lang="en-GB" dirty="0">
                <a:latin typeface="Posterama"/>
                <a:ea typeface="Calibri" panose="020F0502020204030204" pitchFamily="34" charset="0"/>
                <a:cs typeface="Posterama"/>
              </a:rPr>
              <a:t>o</a:t>
            </a:r>
            <a:r>
              <a:rPr lang="en-GB" dirty="0">
                <a:effectLst/>
                <a:latin typeface="Posterama"/>
                <a:ea typeface="Calibri" panose="020F0502020204030204" pitchFamily="34" charset="0"/>
                <a:cs typeface="Posterama"/>
              </a:rPr>
              <a:t>f the countryside just </a:t>
            </a:r>
            <a:r>
              <a:rPr lang="en-GB" dirty="0">
                <a:latin typeface="Posterama"/>
                <a:ea typeface="Calibri" panose="020F0502020204030204" pitchFamily="34" charset="0"/>
                <a:cs typeface="Posterama"/>
              </a:rPr>
              <a:t>around </a:t>
            </a:r>
            <a:r>
              <a:rPr lang="en-GB" dirty="0">
                <a:effectLst/>
                <a:latin typeface="Posterama"/>
                <a:ea typeface="Calibri" panose="020F0502020204030204" pitchFamily="34" charset="0"/>
                <a:cs typeface="Posterama"/>
              </a:rPr>
              <a:t>the corner. The regional housing policy focuses on quality, affordability and solidarity. Preventing segregation</a:t>
            </a:r>
            <a:r>
              <a:rPr lang="en-GB" dirty="0">
                <a:latin typeface="Posterama"/>
                <a:ea typeface="Calibri" panose="020F0502020204030204" pitchFamily="34" charset="0"/>
                <a:cs typeface="Posterama"/>
              </a:rPr>
              <a:t> is</a:t>
            </a:r>
            <a:r>
              <a:rPr lang="en-GB" dirty="0">
                <a:effectLst/>
                <a:latin typeface="Posterama"/>
                <a:ea typeface="Calibri" panose="020F0502020204030204" pitchFamily="34" charset="0"/>
                <a:cs typeface="Posterama"/>
              </a:rPr>
              <a:t> our common cause.</a:t>
            </a:r>
            <a:r>
              <a:rPr lang="en-GB" dirty="0">
                <a:latin typeface="Posterama"/>
                <a:ea typeface="Calibri" panose="020F0502020204030204" pitchFamily="34" charset="0"/>
                <a:cs typeface="Posterama"/>
              </a:rPr>
              <a:t>   </a:t>
            </a:r>
            <a:br>
              <a:rPr lang="en-GB" dirty="0">
                <a:latin typeface="Posterama"/>
                <a:ea typeface="Calibri" panose="020F0502020204030204" pitchFamily="34" charset="0"/>
                <a:cs typeface="Posterama"/>
              </a:rPr>
            </a:br>
            <a:endParaRPr lang="en-US">
              <a:effectLst/>
              <a:ea typeface="Calibri" panose="020F0502020204030204" pitchFamily="34" charset="0"/>
            </a:endParaRPr>
          </a:p>
          <a:p>
            <a:pPr>
              <a:spcBef>
                <a:spcPts val="0"/>
              </a:spcBef>
            </a:pPr>
            <a:r>
              <a:rPr lang="en-GB" dirty="0">
                <a:effectLst/>
                <a:latin typeface="Posterama"/>
                <a:ea typeface="Calibri" panose="020F0502020204030204" pitchFamily="34" charset="0"/>
                <a:cs typeface="Posterama"/>
              </a:rPr>
              <a:t>Mobility in the urban area is becoming easier and</a:t>
            </a:r>
            <a:r>
              <a:rPr lang="en-GB" dirty="0">
                <a:latin typeface="Posterama"/>
                <a:ea typeface="Calibri" panose="020F0502020204030204" pitchFamily="34" charset="0"/>
                <a:cs typeface="Posterama"/>
              </a:rPr>
              <a:t> </a:t>
            </a:r>
            <a:endParaRPr lang="en-GB" dirty="0">
              <a:effectLst/>
              <a:ea typeface="Calibri" panose="020F0502020204030204" pitchFamily="34" charset="0"/>
            </a:endParaRPr>
          </a:p>
          <a:p>
            <a:pPr>
              <a:spcBef>
                <a:spcPts val="0"/>
              </a:spcBef>
            </a:pPr>
            <a:r>
              <a:rPr lang="en-GB" dirty="0">
                <a:effectLst/>
                <a:latin typeface="Posterama"/>
                <a:ea typeface="Calibri" panose="020F0502020204030204" pitchFamily="34" charset="0"/>
                <a:cs typeface="Posterama"/>
              </a:rPr>
              <a:t>more sustainable. A tramway, commuter rail and</a:t>
            </a:r>
            <a:r>
              <a:rPr lang="en-GB" dirty="0">
                <a:latin typeface="Posterama"/>
                <a:ea typeface="Calibri" panose="020F0502020204030204" pitchFamily="34" charset="0"/>
                <a:cs typeface="Posterama"/>
              </a:rPr>
              <a:t> </a:t>
            </a:r>
            <a:endParaRPr lang="en-GB" dirty="0">
              <a:effectLst/>
              <a:ea typeface="Calibri" panose="020F0502020204030204" pitchFamily="34" charset="0"/>
            </a:endParaRPr>
          </a:p>
          <a:p>
            <a:pPr>
              <a:spcBef>
                <a:spcPts val="0"/>
              </a:spcBef>
            </a:pPr>
            <a:r>
              <a:rPr lang="en-GB" dirty="0">
                <a:effectLst/>
                <a:latin typeface="Posterama"/>
                <a:ea typeface="Calibri" panose="020F0502020204030204" pitchFamily="34" charset="0"/>
                <a:cs typeface="Posterama"/>
              </a:rPr>
              <a:t>cycling routes connect the city region. All urban</a:t>
            </a:r>
            <a:r>
              <a:rPr lang="en-GB" dirty="0">
                <a:latin typeface="Posterama"/>
                <a:ea typeface="Calibri" panose="020F0502020204030204" pitchFamily="34" charset="0"/>
                <a:cs typeface="Posterama"/>
              </a:rPr>
              <a:t> </a:t>
            </a:r>
            <a:endParaRPr lang="en-GB" dirty="0">
              <a:effectLst/>
              <a:ea typeface="Calibri" panose="020F0502020204030204" pitchFamily="34" charset="0"/>
            </a:endParaRPr>
          </a:p>
          <a:p>
            <a:pPr>
              <a:spcBef>
                <a:spcPts val="0"/>
              </a:spcBef>
            </a:pPr>
            <a:r>
              <a:rPr lang="en-GB" dirty="0">
                <a:effectLst/>
                <a:latin typeface="Posterama"/>
                <a:ea typeface="Calibri" panose="020F0502020204030204" pitchFamily="34" charset="0"/>
                <a:cs typeface="Posterama"/>
              </a:rPr>
              <a:t>design emphasises the presence of nature and</a:t>
            </a:r>
            <a:r>
              <a:rPr lang="en-GB" dirty="0">
                <a:latin typeface="Posterama"/>
                <a:ea typeface="Calibri" panose="020F0502020204030204" pitchFamily="34" charset="0"/>
                <a:cs typeface="Posterama"/>
              </a:rPr>
              <a:t> </a:t>
            </a:r>
            <a:endParaRPr lang="en-GB" dirty="0">
              <a:effectLst/>
              <a:ea typeface="Calibri" panose="020F0502020204030204" pitchFamily="34" charset="0"/>
            </a:endParaRPr>
          </a:p>
          <a:p>
            <a:pPr marL="0" marR="0">
              <a:spcBef>
                <a:spcPts val="0"/>
              </a:spcBef>
              <a:spcAft>
                <a:spcPts val="0"/>
              </a:spcAft>
            </a:pPr>
            <a:r>
              <a:rPr lang="en-GB" dirty="0">
                <a:effectLst/>
                <a:latin typeface="Posterama"/>
                <a:ea typeface="Calibri" panose="020F0502020204030204" pitchFamily="34" charset="0"/>
                <a:cs typeface="Posterama"/>
              </a:rPr>
              <a:t>street greenery, making daily life more vibrant.</a:t>
            </a:r>
            <a:endParaRPr lang="en-US" dirty="0">
              <a:effectLst/>
              <a:latin typeface="Posterama"/>
              <a:ea typeface="Calibri" panose="020F0502020204030204" pitchFamily="34" charset="0"/>
              <a:cs typeface="Posterama"/>
            </a:endParaRPr>
          </a:p>
          <a:p>
            <a:pPr>
              <a:lnSpc>
                <a:spcPct val="100000"/>
              </a:lnSpc>
            </a:pPr>
            <a:endParaRPr lang="fi-FI"/>
          </a:p>
          <a:p>
            <a:pPr>
              <a:lnSpc>
                <a:spcPct val="100000"/>
              </a:lnSpc>
            </a:pPr>
            <a:endParaRPr lang="fi-FI"/>
          </a:p>
          <a:p>
            <a:pPr>
              <a:spcBef>
                <a:spcPts val="0"/>
              </a:spcBef>
            </a:pPr>
            <a:r>
              <a:rPr lang="en-GB" dirty="0">
                <a:effectLst/>
                <a:latin typeface="Posterama"/>
                <a:ea typeface="Calibri" panose="020F0502020204030204" pitchFamily="34" charset="0"/>
                <a:cs typeface="Posterama"/>
              </a:rPr>
              <a:t>The city region is investing in child-friendly development as well as education, training and community vitality. Municipalities will attempt to provide wellbeing to residents with a range of services from cultural offerings to road maintenance. Service interoperability and digitalisation will be increased at the regional level. The city region </a:t>
            </a:r>
            <a:r>
              <a:rPr lang="en-GB" dirty="0">
                <a:latin typeface="Posterama"/>
                <a:ea typeface="Calibri" panose="020F0502020204030204" pitchFamily="34" charset="0"/>
                <a:cs typeface="Posterama"/>
              </a:rPr>
              <a:t>is</a:t>
            </a:r>
            <a:r>
              <a:rPr lang="en-GB" dirty="0">
                <a:effectLst/>
                <a:latin typeface="Posterama"/>
                <a:ea typeface="Calibri" panose="020F0502020204030204" pitchFamily="34" charset="0"/>
                <a:cs typeface="Posterama"/>
              </a:rPr>
              <a:t> active in forging partnerships with wellbeing services counties. </a:t>
            </a:r>
            <a:br>
              <a:rPr lang="en-GB" dirty="0">
                <a:effectLst/>
                <a:ea typeface="Calibri" panose="020F0502020204030204" pitchFamily="34" charset="0"/>
              </a:rPr>
            </a:br>
            <a:endParaRPr lang="en-US">
              <a:effectLst/>
              <a:ea typeface="Calibri" panose="020F0502020204030204" pitchFamily="34" charset="0"/>
            </a:endParaRPr>
          </a:p>
          <a:p>
            <a:pPr>
              <a:spcBef>
                <a:spcPts val="0"/>
              </a:spcBef>
            </a:pPr>
            <a:r>
              <a:rPr lang="en-GB" dirty="0">
                <a:latin typeface="Posterama"/>
                <a:ea typeface="Calibri" panose="020F0502020204030204" pitchFamily="34" charset="0"/>
                <a:cs typeface="Posterama"/>
              </a:rPr>
              <a:t>The voice of </a:t>
            </a:r>
            <a:r>
              <a:rPr lang="en-GB" dirty="0">
                <a:effectLst/>
                <a:latin typeface="Posterama"/>
                <a:ea typeface="Calibri" panose="020F0502020204030204" pitchFamily="34" charset="0"/>
                <a:cs typeface="Posterama"/>
              </a:rPr>
              <a:t>children and youth, adults, and seniors </a:t>
            </a:r>
            <a:r>
              <a:rPr lang="en-GB" dirty="0">
                <a:latin typeface="Posterama"/>
                <a:ea typeface="Calibri" panose="020F0502020204030204" pitchFamily="34" charset="0"/>
                <a:cs typeface="Posterama"/>
              </a:rPr>
              <a:t>is</a:t>
            </a:r>
            <a:r>
              <a:rPr lang="en-GB" dirty="0">
                <a:effectLst/>
                <a:latin typeface="Posterama"/>
                <a:ea typeface="Calibri" panose="020F0502020204030204" pitchFamily="34" charset="0"/>
                <a:cs typeface="Posterama"/>
              </a:rPr>
              <a:t> heard more equally and more effectively. New ways to participate </a:t>
            </a:r>
            <a:r>
              <a:rPr lang="en-GB" dirty="0">
                <a:latin typeface="Posterama"/>
                <a:ea typeface="Calibri" panose="020F0502020204030204" pitchFamily="34" charset="0"/>
                <a:cs typeface="Posterama"/>
              </a:rPr>
              <a:t>ease</a:t>
            </a:r>
            <a:r>
              <a:rPr lang="en-GB" dirty="0">
                <a:effectLst/>
                <a:latin typeface="Posterama"/>
                <a:ea typeface="Calibri" panose="020F0502020204030204" pitchFamily="34" charset="0"/>
                <a:cs typeface="Posterama"/>
              </a:rPr>
              <a:t> and inspire. The social cohesion of residents </a:t>
            </a:r>
            <a:r>
              <a:rPr lang="en-GB" dirty="0">
                <a:latin typeface="Posterama"/>
                <a:ea typeface="Calibri" panose="020F0502020204030204" pitchFamily="34" charset="0"/>
                <a:cs typeface="Posterama"/>
              </a:rPr>
              <a:t>is</a:t>
            </a:r>
            <a:r>
              <a:rPr lang="en-GB" dirty="0">
                <a:effectLst/>
                <a:latin typeface="Posterama"/>
                <a:ea typeface="Calibri" panose="020F0502020204030204" pitchFamily="34" charset="0"/>
                <a:cs typeface="Posterama"/>
              </a:rPr>
              <a:t> nurtured, and people </a:t>
            </a:r>
            <a:r>
              <a:rPr lang="en-GB" dirty="0">
                <a:latin typeface="Posterama"/>
                <a:ea typeface="Calibri" panose="020F0502020204030204" pitchFamily="34" charset="0"/>
                <a:cs typeface="Posterama"/>
              </a:rPr>
              <a:t>feel</a:t>
            </a:r>
            <a:r>
              <a:rPr lang="en-GB" dirty="0">
                <a:effectLst/>
                <a:latin typeface="Posterama"/>
                <a:ea typeface="Calibri" panose="020F0502020204030204" pitchFamily="34" charset="0"/>
                <a:cs typeface="Posterama"/>
              </a:rPr>
              <a:t> closer together </a:t>
            </a:r>
            <a:r>
              <a:rPr lang="en-US" dirty="0">
                <a:effectLst/>
                <a:latin typeface="Posterama"/>
                <a:ea typeface="Calibri" panose="020F0502020204030204" pitchFamily="34" charset="0"/>
                <a:cs typeface="Posterama"/>
              </a:rPr>
              <a:t>–</a:t>
            </a:r>
            <a:r>
              <a:rPr lang="en-GB" dirty="0">
                <a:effectLst/>
                <a:latin typeface="Posterama"/>
                <a:ea typeface="Calibri" panose="020F0502020204030204" pitchFamily="34" charset="0"/>
                <a:cs typeface="Posterama"/>
              </a:rPr>
              <a:t> even in a large city region. Residents</a:t>
            </a:r>
            <a:r>
              <a:rPr lang="en-GB" dirty="0">
                <a:solidFill>
                  <a:srgbClr val="FF0000"/>
                </a:solidFill>
                <a:latin typeface="Posterama"/>
                <a:ea typeface="Calibri" panose="020F0502020204030204" pitchFamily="34" charset="0"/>
                <a:cs typeface="Posterama"/>
              </a:rPr>
              <a:t> </a:t>
            </a:r>
            <a:r>
              <a:rPr lang="en-GB" dirty="0">
                <a:latin typeface="Posterama"/>
                <a:ea typeface="Calibri" panose="020F0502020204030204" pitchFamily="34" charset="0"/>
                <a:cs typeface="Posterama"/>
              </a:rPr>
              <a:t>become</a:t>
            </a:r>
            <a:r>
              <a:rPr lang="en-GB" dirty="0">
                <a:effectLst/>
                <a:latin typeface="Posterama"/>
                <a:ea typeface="Calibri" panose="020F0502020204030204" pitchFamily="34" charset="0"/>
                <a:cs typeface="Posterama"/>
              </a:rPr>
              <a:t> more engaged with their local region, strengthening their resident experience.</a:t>
            </a:r>
            <a:endParaRPr lang="en-US" dirty="0">
              <a:effectLst/>
              <a:latin typeface="Posterama"/>
              <a:ea typeface="Calibri" panose="020F0502020204030204" pitchFamily="34" charset="0"/>
              <a:cs typeface="Posterama"/>
            </a:endParaRPr>
          </a:p>
        </p:txBody>
      </p:sp>
    </p:spTree>
    <p:extLst>
      <p:ext uri="{BB962C8B-B14F-4D97-AF65-F5344CB8AC3E}">
        <p14:creationId xmlns:p14="http://schemas.microsoft.com/office/powerpoint/2010/main" val="246509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5FC29-0FAA-5039-EA2D-FB67CF21A421}"/>
              </a:ext>
            </a:extLst>
          </p:cNvPr>
          <p:cNvSpPr>
            <a:spLocks noGrp="1"/>
          </p:cNvSpPr>
          <p:nvPr>
            <p:ph type="body" sz="quarter" idx="13"/>
          </p:nvPr>
        </p:nvSpPr>
        <p:spPr/>
        <p:txBody>
          <a:bodyPr anchor="ctr"/>
          <a:lstStyle/>
          <a:p>
            <a:r>
              <a:rPr lang="en-GB" sz="3600">
                <a:latin typeface="Posterama"/>
                <a:cs typeface="Posterama"/>
              </a:rPr>
              <a:t>Smart growth – a fair and cross-border structure</a:t>
            </a:r>
          </a:p>
        </p:txBody>
      </p:sp>
      <p:sp>
        <p:nvSpPr>
          <p:cNvPr id="3" name="Text Placeholder 2">
            <a:extLst>
              <a:ext uri="{FF2B5EF4-FFF2-40B4-BE49-F238E27FC236}">
                <a16:creationId xmlns:a16="http://schemas.microsoft.com/office/drawing/2014/main" id="{3C01007D-0629-3123-8A2D-2675F110E201}"/>
              </a:ext>
            </a:extLst>
          </p:cNvPr>
          <p:cNvSpPr>
            <a:spLocks noGrp="1"/>
          </p:cNvSpPr>
          <p:nvPr>
            <p:ph type="body" sz="quarter" idx="14"/>
          </p:nvPr>
        </p:nvSpPr>
        <p:spPr>
          <a:xfrm>
            <a:off x="838198" y="1627824"/>
            <a:ext cx="10462593" cy="4341213"/>
          </a:xfrm>
        </p:spPr>
        <p:txBody>
          <a:bodyPr vert="horz" lIns="91440" tIns="45720" rIns="91440" bIns="45720" numCol="2" rtlCol="0" anchor="t">
            <a:noAutofit/>
          </a:bodyPr>
          <a:lstStyle/>
          <a:p>
            <a:r>
              <a:rPr lang="en-GB" dirty="0">
                <a:effectLst/>
                <a:latin typeface="Posterama"/>
                <a:ea typeface="Calibri" panose="020F0502020204030204" pitchFamily="34" charset="0"/>
                <a:cs typeface="Posterama"/>
              </a:rPr>
              <a:t>We are growing </a:t>
            </a:r>
            <a:r>
              <a:rPr lang="en-GB" dirty="0">
                <a:latin typeface="Posterama"/>
                <a:ea typeface="Calibri" panose="020F0502020204030204" pitchFamily="34" charset="0"/>
                <a:cs typeface="Posterama"/>
              </a:rPr>
              <a:t>resource-consciously</a:t>
            </a:r>
            <a:r>
              <a:rPr lang="en-GB" dirty="0">
                <a:effectLst/>
                <a:latin typeface="Posterama"/>
                <a:ea typeface="Calibri" panose="020F0502020204030204" pitchFamily="34" charset="0"/>
                <a:cs typeface="Posterama"/>
              </a:rPr>
              <a:t> and targeting carbon neutrality. A </a:t>
            </a:r>
            <a:r>
              <a:rPr lang="en-GB" dirty="0">
                <a:latin typeface="Posterama"/>
                <a:cs typeface="Posterama"/>
              </a:rPr>
              <a:t>cohesive community structure brings services, jobs and homes nearer to one </a:t>
            </a:r>
            <a:br>
              <a:rPr lang="en-GB" dirty="0">
                <a:latin typeface="Posterama"/>
                <a:cs typeface="Posterama"/>
              </a:rPr>
            </a:br>
            <a:r>
              <a:rPr lang="en-GB" dirty="0">
                <a:latin typeface="Posterama"/>
                <a:cs typeface="Posterama"/>
              </a:rPr>
              <a:t>another </a:t>
            </a:r>
            <a:r>
              <a:rPr lang="en-GB" dirty="0">
                <a:effectLst/>
                <a:latin typeface="Posterama"/>
                <a:ea typeface="Calibri" panose="020F0502020204030204" pitchFamily="34" charset="0"/>
                <a:cs typeface="Posterama"/>
              </a:rPr>
              <a:t>and </a:t>
            </a:r>
            <a:r>
              <a:rPr lang="en-GB" dirty="0">
                <a:latin typeface="Posterama"/>
                <a:ea typeface="Calibri" panose="020F0502020204030204" pitchFamily="34" charset="0"/>
                <a:cs typeface="Posterama"/>
              </a:rPr>
              <a:t>increases</a:t>
            </a:r>
            <a:r>
              <a:rPr lang="en-GB" dirty="0">
                <a:effectLst/>
                <a:latin typeface="Posterama"/>
                <a:ea typeface="Calibri" panose="020F0502020204030204" pitchFamily="34" charset="0"/>
                <a:cs typeface="Posterama"/>
              </a:rPr>
              <a:t> contact between residents. There </a:t>
            </a:r>
            <a:r>
              <a:rPr lang="en-GB" dirty="0">
                <a:latin typeface="Posterama"/>
                <a:ea typeface="Calibri" panose="020F0502020204030204" pitchFamily="34" charset="0"/>
                <a:cs typeface="Posterama"/>
              </a:rPr>
              <a:t>is </a:t>
            </a:r>
            <a:r>
              <a:rPr lang="en-GB" dirty="0">
                <a:effectLst/>
                <a:latin typeface="Posterama"/>
                <a:ea typeface="Calibri" panose="020F0502020204030204" pitchFamily="34" charset="0"/>
                <a:cs typeface="Posterama"/>
              </a:rPr>
              <a:t>also</a:t>
            </a:r>
            <a:r>
              <a:rPr lang="en-GB" dirty="0">
                <a:latin typeface="Posterama"/>
                <a:ea typeface="Calibri" panose="020F0502020204030204" pitchFamily="34" charset="0"/>
                <a:cs typeface="Posterama"/>
              </a:rPr>
              <a:t> </a:t>
            </a:r>
            <a:r>
              <a:rPr lang="en-GB" dirty="0">
                <a:effectLst/>
                <a:latin typeface="Posterama"/>
                <a:ea typeface="Calibri" panose="020F0502020204030204" pitchFamily="34" charset="0"/>
                <a:cs typeface="Posterama"/>
              </a:rPr>
              <a:t>sufficient space for regional green networks and recreation. A strong structure </a:t>
            </a:r>
            <a:r>
              <a:rPr lang="en-GB" dirty="0">
                <a:latin typeface="Posterama"/>
                <a:ea typeface="Calibri" panose="020F0502020204030204" pitchFamily="34" charset="0"/>
                <a:cs typeface="Posterama"/>
              </a:rPr>
              <a:t>increases </a:t>
            </a:r>
            <a:r>
              <a:rPr lang="en-GB" dirty="0">
                <a:effectLst/>
                <a:latin typeface="Posterama"/>
                <a:ea typeface="Calibri" panose="020F0502020204030204" pitchFamily="34" charset="0"/>
                <a:cs typeface="Posterama"/>
              </a:rPr>
              <a:t>the sustainability</a:t>
            </a:r>
            <a:r>
              <a:rPr lang="en-GB" dirty="0">
                <a:latin typeface="Posterama"/>
                <a:ea typeface="Calibri" panose="020F0502020204030204" pitchFamily="34" charset="0"/>
                <a:cs typeface="Posterama"/>
              </a:rPr>
              <a:t> </a:t>
            </a:r>
            <a:r>
              <a:rPr lang="en-GB" dirty="0">
                <a:effectLst/>
                <a:latin typeface="Posterama"/>
                <a:ea typeface="Calibri" panose="020F0502020204030204" pitchFamily="34" charset="0"/>
                <a:cs typeface="Posterama"/>
              </a:rPr>
              <a:t>of our infrastructure. New areas </a:t>
            </a:r>
            <a:r>
              <a:rPr lang="en-GB" dirty="0">
                <a:latin typeface="Posterama"/>
                <a:ea typeface="Calibri" panose="020F0502020204030204" pitchFamily="34" charset="0"/>
                <a:cs typeface="Posterama"/>
              </a:rPr>
              <a:t>are </a:t>
            </a:r>
            <a:r>
              <a:rPr lang="en-GB" dirty="0">
                <a:effectLst/>
                <a:latin typeface="Posterama"/>
                <a:ea typeface="Calibri" panose="020F0502020204030204" pitchFamily="34" charset="0"/>
                <a:cs typeface="Posterama"/>
              </a:rPr>
              <a:t>built in the immediate vicinity of public transport. We are urbanising more, and in a balanced way. By 2040, we have 480,000 residents.</a:t>
            </a:r>
            <a:br>
              <a:rPr lang="fi-FI" dirty="0"/>
            </a:br>
            <a:br>
              <a:rPr lang="fi-FI" dirty="0"/>
            </a:br>
            <a:r>
              <a:rPr lang="en-GB" dirty="0">
                <a:effectLst/>
                <a:latin typeface="Posterama"/>
                <a:ea typeface="Calibri" panose="020F0502020204030204" pitchFamily="34" charset="0"/>
                <a:cs typeface="Posterama"/>
              </a:rPr>
              <a:t>The priorities for our industrial policy are defined </a:t>
            </a:r>
            <a:br>
              <a:rPr lang="en-GB" dirty="0">
                <a:effectLst/>
                <a:ea typeface="Calibri" panose="020F0502020204030204" pitchFamily="34" charset="0"/>
              </a:rPr>
            </a:br>
            <a:r>
              <a:rPr lang="en-GB" dirty="0">
                <a:effectLst/>
                <a:latin typeface="Posterama"/>
                <a:ea typeface="Calibri" panose="020F0502020204030204" pitchFamily="34" charset="0"/>
                <a:cs typeface="Posterama"/>
              </a:rPr>
              <a:t>in the regional economic development strategy. Sustainable business and curbing the consumption of natural resources are seen as important, and new business is emerging around,</a:t>
            </a:r>
            <a:r>
              <a:rPr lang="en-GB" dirty="0">
                <a:latin typeface="Posterama"/>
                <a:ea typeface="Calibri" panose="020F0502020204030204" pitchFamily="34" charset="0"/>
                <a:cs typeface="Posterama"/>
              </a:rPr>
              <a:t> for example,</a:t>
            </a:r>
            <a:r>
              <a:rPr lang="en-GB" dirty="0">
                <a:effectLst/>
                <a:latin typeface="Posterama"/>
                <a:ea typeface="Calibri" panose="020F0502020204030204" pitchFamily="34" charset="0"/>
                <a:cs typeface="Posterama"/>
              </a:rPr>
              <a:t> the circular economy. New services and sustainable consumption opportunities are being created in the city region. Industry is modernising and strengthening its carbon handprint.</a:t>
            </a:r>
          </a:p>
          <a:p>
            <a:r>
              <a:rPr lang="en-GB" dirty="0">
                <a:effectLst/>
                <a:latin typeface="Posterama"/>
                <a:ea typeface="Calibri" panose="020F0502020204030204" pitchFamily="34" charset="0"/>
                <a:cs typeface="Posterama"/>
              </a:rPr>
              <a:t>The regional industrial policy is reflected in an increase in businesses and jobs, and </a:t>
            </a:r>
            <a:r>
              <a:rPr lang="en-GB" dirty="0">
                <a:latin typeface="Posterama"/>
                <a:ea typeface="Calibri" panose="020F0502020204030204" pitchFamily="34" charset="0"/>
                <a:cs typeface="Posterama"/>
              </a:rPr>
              <a:t>w</a:t>
            </a:r>
            <a:r>
              <a:rPr lang="en-GB" dirty="0">
                <a:effectLst/>
                <a:latin typeface="Posterama"/>
                <a:ea typeface="Calibri" panose="020F0502020204030204" pitchFamily="34" charset="0"/>
                <a:cs typeface="Posterama"/>
              </a:rPr>
              <a:t>orkplace self-sufficiency increases. We see that workplaces are for all municipalities in the region, and we support job creation by common solutions. Our cross-border way of operating increases competitiveness.</a:t>
            </a:r>
            <a:br>
              <a:rPr lang="en-GB" dirty="0">
                <a:effectLst/>
                <a:ea typeface="Calibri" panose="020F0502020204030204" pitchFamily="34" charset="0"/>
              </a:rPr>
            </a:br>
            <a:br>
              <a:rPr lang="en-GB" dirty="0">
                <a:effectLst/>
                <a:ea typeface="Calibri" panose="020F0502020204030204" pitchFamily="34" charset="0"/>
              </a:rPr>
            </a:br>
            <a:r>
              <a:rPr lang="en-GB" dirty="0">
                <a:effectLst/>
                <a:latin typeface="Posterama"/>
                <a:ea typeface="Calibri" panose="020F0502020204030204" pitchFamily="34" charset="0"/>
                <a:cs typeface="Posterama"/>
              </a:rPr>
              <a:t>Education providers and employers work in close collaboration. A skilled workforce better fulfils the needs of jobs, and the mismatch of competences and needs </a:t>
            </a:r>
            <a:r>
              <a:rPr lang="en-GB" dirty="0">
                <a:latin typeface="Posterama"/>
                <a:ea typeface="Calibri" panose="020F0502020204030204" pitchFamily="34" charset="0"/>
                <a:cs typeface="Posterama"/>
              </a:rPr>
              <a:t>decreases</a:t>
            </a:r>
            <a:r>
              <a:rPr lang="en-GB" dirty="0">
                <a:effectLst/>
                <a:latin typeface="Posterama"/>
                <a:ea typeface="Calibri" panose="020F0502020204030204" pitchFamily="34" charset="0"/>
                <a:cs typeface="Posterama"/>
              </a:rPr>
              <a:t>. </a:t>
            </a:r>
            <a:br>
              <a:rPr lang="en-GB" dirty="0">
                <a:effectLst/>
                <a:ea typeface="Calibri" panose="020F0502020204030204" pitchFamily="34" charset="0"/>
              </a:rPr>
            </a:br>
            <a:br>
              <a:rPr lang="en-GB" dirty="0">
                <a:effectLst/>
                <a:ea typeface="Calibri" panose="020F0502020204030204" pitchFamily="34" charset="0"/>
              </a:rPr>
            </a:br>
            <a:r>
              <a:rPr lang="en-GB" dirty="0">
                <a:effectLst/>
                <a:latin typeface="Posterama"/>
                <a:ea typeface="Calibri" panose="020F0502020204030204" pitchFamily="34" charset="0"/>
                <a:cs typeface="Posterama"/>
              </a:rPr>
              <a:t>For each company, there is a space, plot or operating environment in the city region that meets its needs. This has been anticipated in advance through regional land-use planning. Suitable locations will be identified for service businesses, start-ups and exporting companies alike. In terms of attracting business and investment, we have </a:t>
            </a:r>
            <a:r>
              <a:rPr lang="en-GB" dirty="0">
                <a:latin typeface="Posterama"/>
                <a:ea typeface="Calibri" panose="020F0502020204030204" pitchFamily="34" charset="0"/>
                <a:cs typeface="Posterama"/>
              </a:rPr>
              <a:t>no borders inside the city region.</a:t>
            </a:r>
            <a:endParaRPr lang="en-GB" dirty="0">
              <a:effectLst/>
              <a:latin typeface="Posterama"/>
              <a:ea typeface="Calibri" panose="020F0502020204030204" pitchFamily="34" charset="0"/>
              <a:cs typeface="Posterama"/>
            </a:endParaRPr>
          </a:p>
        </p:txBody>
      </p:sp>
    </p:spTree>
    <p:extLst>
      <p:ext uri="{BB962C8B-B14F-4D97-AF65-F5344CB8AC3E}">
        <p14:creationId xmlns:p14="http://schemas.microsoft.com/office/powerpoint/2010/main" val="54818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5FC29-0FAA-5039-EA2D-FB67CF21A421}"/>
              </a:ext>
            </a:extLst>
          </p:cNvPr>
          <p:cNvSpPr>
            <a:spLocks noGrp="1"/>
          </p:cNvSpPr>
          <p:nvPr>
            <p:ph type="body" sz="quarter" idx="13"/>
          </p:nvPr>
        </p:nvSpPr>
        <p:spPr/>
        <p:txBody>
          <a:bodyPr anchor="ctr"/>
          <a:lstStyle/>
          <a:p>
            <a:r>
              <a:rPr lang="fi-FI"/>
              <a:t>Open to </a:t>
            </a:r>
            <a:r>
              <a:rPr lang="fi-FI" err="1"/>
              <a:t>the</a:t>
            </a:r>
            <a:r>
              <a:rPr lang="fi-FI"/>
              <a:t> </a:t>
            </a:r>
            <a:r>
              <a:rPr lang="fi-FI" err="1"/>
              <a:t>world</a:t>
            </a:r>
            <a:r>
              <a:rPr lang="fi-FI"/>
              <a:t> – an </a:t>
            </a:r>
            <a:r>
              <a:rPr lang="fi-FI" err="1"/>
              <a:t>internationalised</a:t>
            </a:r>
            <a:r>
              <a:rPr lang="fi-FI"/>
              <a:t> </a:t>
            </a:r>
            <a:r>
              <a:rPr lang="fi-FI" err="1"/>
              <a:t>region</a:t>
            </a:r>
            <a:endParaRPr lang="en-FI"/>
          </a:p>
        </p:txBody>
      </p:sp>
      <p:sp>
        <p:nvSpPr>
          <p:cNvPr id="3" name="Text Placeholder 2">
            <a:extLst>
              <a:ext uri="{FF2B5EF4-FFF2-40B4-BE49-F238E27FC236}">
                <a16:creationId xmlns:a16="http://schemas.microsoft.com/office/drawing/2014/main" id="{3C01007D-0629-3123-8A2D-2675F110E201}"/>
              </a:ext>
            </a:extLst>
          </p:cNvPr>
          <p:cNvSpPr>
            <a:spLocks noGrp="1"/>
          </p:cNvSpPr>
          <p:nvPr>
            <p:ph type="body" sz="quarter" idx="14"/>
          </p:nvPr>
        </p:nvSpPr>
        <p:spPr>
          <a:xfrm>
            <a:off x="838198" y="1627824"/>
            <a:ext cx="10740775" cy="4341213"/>
          </a:xfrm>
        </p:spPr>
        <p:txBody>
          <a:bodyPr vert="horz" lIns="91440" tIns="45720" rIns="91440" bIns="45720" numCol="2" rtlCol="0" anchor="t">
            <a:noAutofit/>
          </a:bodyPr>
          <a:lstStyle/>
          <a:p>
            <a:pPr>
              <a:lnSpc>
                <a:spcPct val="100000"/>
              </a:lnSpc>
            </a:pPr>
            <a:r>
              <a:rPr lang="en-GB" dirty="0">
                <a:effectLst/>
                <a:latin typeface="Posterama"/>
                <a:ea typeface="Calibri" panose="020F0502020204030204" pitchFamily="34" charset="0"/>
                <a:cs typeface="Posterama"/>
              </a:rPr>
              <a:t>Tampere City Region is already international. But to succeed, this internationalisation must be further strengthened. We are more visible in the world, and </a:t>
            </a:r>
            <a:br>
              <a:rPr lang="en-GB" dirty="0">
                <a:effectLst/>
                <a:ea typeface="Calibri" panose="020F0502020204030204" pitchFamily="34" charset="0"/>
              </a:rPr>
            </a:br>
            <a:r>
              <a:rPr lang="en-GB" dirty="0">
                <a:effectLst/>
                <a:latin typeface="Posterama"/>
                <a:ea typeface="Calibri" panose="020F0502020204030204" pitchFamily="34" charset="0"/>
                <a:cs typeface="Posterama"/>
              </a:rPr>
              <a:t>the world is more visible in the city region. We </a:t>
            </a:r>
            <a:r>
              <a:rPr lang="en-GB" dirty="0">
                <a:latin typeface="Posterama"/>
                <a:ea typeface="Calibri" panose="020F0502020204030204" pitchFamily="34" charset="0"/>
                <a:cs typeface="Posterama"/>
              </a:rPr>
              <a:t>are increasing </a:t>
            </a:r>
            <a:r>
              <a:rPr lang="en-GB" dirty="0">
                <a:effectLst/>
                <a:latin typeface="Posterama"/>
                <a:ea typeface="Calibri" panose="020F0502020204030204" pitchFamily="34" charset="0"/>
                <a:cs typeface="Posterama"/>
              </a:rPr>
              <a:t>our preparedness for the challenges </a:t>
            </a:r>
            <a:br>
              <a:rPr lang="en-GB" dirty="0">
                <a:effectLst/>
                <a:ea typeface="Calibri" panose="020F0502020204030204" pitchFamily="34" charset="0"/>
              </a:rPr>
            </a:br>
            <a:r>
              <a:rPr lang="en-GB" dirty="0">
                <a:effectLst/>
                <a:latin typeface="Posterama"/>
                <a:ea typeface="Calibri" panose="020F0502020204030204" pitchFamily="34" charset="0"/>
                <a:cs typeface="Posterama"/>
              </a:rPr>
              <a:t>of the international environment.</a:t>
            </a:r>
            <a:br>
              <a:rPr lang="en-GB" dirty="0">
                <a:effectLst/>
                <a:ea typeface="Calibri" panose="020F0502020204030204" pitchFamily="34" charset="0"/>
              </a:rPr>
            </a:br>
            <a:br>
              <a:rPr lang="en-GB" dirty="0">
                <a:effectLst/>
                <a:ea typeface="Calibri" panose="020F0502020204030204" pitchFamily="34" charset="0"/>
              </a:rPr>
            </a:br>
            <a:r>
              <a:rPr lang="en-GB" dirty="0">
                <a:effectLst/>
                <a:latin typeface="Posterama"/>
                <a:ea typeface="Calibri" panose="020F0502020204030204" pitchFamily="34" charset="0"/>
                <a:cs typeface="Posterama"/>
              </a:rPr>
              <a:t>Accessibility is important, and we are investing in it. Connecting the Tampere City Region and capital </a:t>
            </a:r>
            <a:br>
              <a:rPr lang="en-GB" dirty="0">
                <a:effectLst/>
                <a:ea typeface="Calibri" panose="020F0502020204030204" pitchFamily="34" charset="0"/>
              </a:rPr>
            </a:br>
            <a:r>
              <a:rPr lang="en-GB" dirty="0">
                <a:effectLst/>
                <a:latin typeface="Posterama"/>
                <a:ea typeface="Calibri" panose="020F0502020204030204" pitchFamily="34" charset="0"/>
                <a:cs typeface="Posterama"/>
              </a:rPr>
              <a:t>region with a high-speed rail service </a:t>
            </a:r>
            <a:r>
              <a:rPr lang="en-GB" dirty="0">
                <a:latin typeface="Posterama"/>
                <a:ea typeface="Calibri" panose="020F0502020204030204" pitchFamily="34" charset="0"/>
                <a:cs typeface="Posterama"/>
              </a:rPr>
              <a:t>connects </a:t>
            </a:r>
            <a:br>
              <a:rPr lang="en-GB" dirty="0">
                <a:effectLst/>
                <a:ea typeface="Calibri" panose="020F0502020204030204" pitchFamily="34" charset="0"/>
              </a:rPr>
            </a:br>
            <a:r>
              <a:rPr lang="en-GB" dirty="0">
                <a:effectLst/>
                <a:latin typeface="Posterama"/>
                <a:ea typeface="Calibri" panose="020F0502020204030204" pitchFamily="34" charset="0"/>
                <a:cs typeface="Posterama"/>
              </a:rPr>
              <a:t>2 million residents and </a:t>
            </a:r>
            <a:r>
              <a:rPr lang="en-GB" dirty="0">
                <a:latin typeface="Posterama"/>
                <a:ea typeface="Calibri" panose="020F0502020204030204" pitchFamily="34" charset="0"/>
                <a:cs typeface="Posterama"/>
              </a:rPr>
              <a:t>brings</a:t>
            </a:r>
            <a:r>
              <a:rPr lang="en-GB" dirty="0">
                <a:solidFill>
                  <a:srgbClr val="FF0000"/>
                </a:solidFill>
                <a:latin typeface="Posterama"/>
                <a:ea typeface="Calibri" panose="020F0502020204030204" pitchFamily="34" charset="0"/>
                <a:cs typeface="Posterama"/>
              </a:rPr>
              <a:t> </a:t>
            </a:r>
            <a:r>
              <a:rPr lang="en-GB" dirty="0">
                <a:latin typeface="Posterama"/>
                <a:ea typeface="Calibri" panose="020F0502020204030204" pitchFamily="34" charset="0"/>
                <a:cs typeface="Posterama"/>
              </a:rPr>
              <a:t>the</a:t>
            </a:r>
            <a:r>
              <a:rPr lang="en-GB" dirty="0">
                <a:effectLst/>
                <a:latin typeface="Posterama"/>
                <a:ea typeface="Calibri" panose="020F0502020204030204" pitchFamily="34" charset="0"/>
                <a:cs typeface="Posterama"/>
              </a:rPr>
              <a:t> regions closer together. We </a:t>
            </a:r>
            <a:r>
              <a:rPr lang="en-GB" dirty="0">
                <a:latin typeface="Posterama"/>
                <a:ea typeface="Calibri" panose="020F0502020204030204" pitchFamily="34" charset="0"/>
                <a:cs typeface="Posterama"/>
              </a:rPr>
              <a:t>are</a:t>
            </a:r>
            <a:r>
              <a:rPr lang="en-GB" dirty="0">
                <a:effectLst/>
                <a:latin typeface="Posterama"/>
                <a:ea typeface="Calibri" panose="020F0502020204030204" pitchFamily="34" charset="0"/>
                <a:cs typeface="Posterama"/>
              </a:rPr>
              <a:t> also </a:t>
            </a:r>
            <a:r>
              <a:rPr lang="en-GB" dirty="0">
                <a:latin typeface="Posterama"/>
                <a:ea typeface="Calibri" panose="020F0502020204030204" pitchFamily="34" charset="0"/>
                <a:cs typeface="Posterama"/>
              </a:rPr>
              <a:t>continuing to</a:t>
            </a:r>
            <a:r>
              <a:rPr lang="en-GB" dirty="0">
                <a:effectLst/>
                <a:latin typeface="Posterama"/>
                <a:ea typeface="Calibri" panose="020F0502020204030204" pitchFamily="34" charset="0"/>
                <a:cs typeface="Posterama"/>
              </a:rPr>
              <a:t> develop our air transport capabilities </a:t>
            </a:r>
            <a:r>
              <a:rPr lang="en-GB" dirty="0">
                <a:latin typeface="Posterama"/>
                <a:ea typeface="Calibri" panose="020F0502020204030204" pitchFamily="34" charset="0"/>
                <a:cs typeface="Posterama"/>
              </a:rPr>
              <a:t>to</a:t>
            </a:r>
            <a:r>
              <a:rPr lang="en-GB" dirty="0">
                <a:effectLst/>
                <a:latin typeface="Posterama"/>
                <a:ea typeface="Calibri" panose="020F0502020204030204" pitchFamily="34" charset="0"/>
                <a:cs typeface="Posterama"/>
              </a:rPr>
              <a:t> secure our place on the </a:t>
            </a:r>
            <a:br>
              <a:rPr lang="en-GB" dirty="0">
                <a:effectLst/>
                <a:ea typeface="Calibri" panose="020F0502020204030204" pitchFamily="34" charset="0"/>
              </a:rPr>
            </a:br>
            <a:r>
              <a:rPr lang="en-GB" dirty="0">
                <a:effectLst/>
                <a:latin typeface="Posterama"/>
                <a:ea typeface="Calibri" panose="020F0502020204030204" pitchFamily="34" charset="0"/>
                <a:cs typeface="Posterama"/>
              </a:rPr>
              <a:t>world flight map.</a:t>
            </a:r>
            <a:br>
              <a:rPr lang="en-GB" dirty="0">
                <a:effectLst/>
                <a:ea typeface="Calibri" panose="020F0502020204030204" pitchFamily="34" charset="0"/>
              </a:rPr>
            </a:br>
            <a:br>
              <a:rPr lang="en-GB" dirty="0">
                <a:effectLst/>
                <a:ea typeface="Calibri" panose="020F0502020204030204" pitchFamily="34" charset="0"/>
              </a:rPr>
            </a:br>
            <a:r>
              <a:rPr lang="en-GB" dirty="0">
                <a:effectLst/>
                <a:latin typeface="Posterama"/>
                <a:ea typeface="Calibri" panose="020F0502020204030204" pitchFamily="34" charset="0"/>
                <a:cs typeface="Posterama"/>
              </a:rPr>
              <a:t>The city region outperforms its size in our </a:t>
            </a:r>
            <a:br>
              <a:rPr lang="en-GB" dirty="0">
                <a:effectLst/>
                <a:ea typeface="Calibri" panose="020F0502020204030204" pitchFamily="34" charset="0"/>
              </a:rPr>
            </a:br>
            <a:r>
              <a:rPr lang="en-GB" dirty="0">
                <a:effectLst/>
                <a:latin typeface="Posterama"/>
                <a:ea typeface="Calibri" panose="020F0502020204030204" pitchFamily="34" charset="0"/>
                <a:cs typeface="Posterama"/>
              </a:rPr>
              <a:t>international networks. We are working globally to promote issues that are important to us, such as sustainable mobility, smart cities and industrial manufacturing. This is reflected in our use of EU funding, among other things.</a:t>
            </a:r>
            <a:br>
              <a:rPr lang="fi-FI" dirty="0"/>
            </a:br>
            <a:br>
              <a:rPr lang="fi-FI" dirty="0"/>
            </a:br>
            <a:r>
              <a:rPr lang="en-GB" dirty="0">
                <a:effectLst/>
                <a:latin typeface="Posterama"/>
                <a:ea typeface="Calibri" panose="020F0502020204030204" pitchFamily="34" charset="0"/>
                <a:cs typeface="Posterama"/>
              </a:rPr>
              <a:t>Multiculturalism </a:t>
            </a:r>
            <a:r>
              <a:rPr lang="en-GB" dirty="0">
                <a:latin typeface="Posterama"/>
                <a:ea typeface="Calibri" panose="020F0502020204030204" pitchFamily="34" charset="0"/>
                <a:cs typeface="Posterama"/>
              </a:rPr>
              <a:t>is becoming</a:t>
            </a:r>
            <a:r>
              <a:rPr lang="en-GB" dirty="0">
                <a:effectLst/>
                <a:latin typeface="Posterama"/>
                <a:ea typeface="Calibri" panose="020F0502020204030204" pitchFamily="34" charset="0"/>
                <a:cs typeface="Posterama"/>
              </a:rPr>
              <a:t> more prominent in our daily lives. Workplaces, schools and events are becoming more international. Municipalities are working together to increase the multilingualism of their services and helping foreign-language speakers integrate. Here, everyone can live in safety.</a:t>
            </a:r>
            <a:r>
              <a:rPr lang="en-GB" dirty="0">
                <a:latin typeface="Posterama"/>
                <a:ea typeface="Calibri" panose="020F0502020204030204" pitchFamily="34" charset="0"/>
                <a:cs typeface="Posterama"/>
              </a:rPr>
              <a:t> </a:t>
            </a:r>
            <a:r>
              <a:rPr lang="en-GB" dirty="0">
                <a:effectLst/>
                <a:latin typeface="Posterama"/>
                <a:ea typeface="Calibri" panose="020F0502020204030204" pitchFamily="34" charset="0"/>
                <a:cs typeface="Posterama"/>
              </a:rPr>
              <a:t> </a:t>
            </a:r>
            <a:br>
              <a:rPr lang="en-GB" dirty="0">
                <a:effectLst/>
                <a:ea typeface="Calibri" panose="020F0502020204030204" pitchFamily="34" charset="0"/>
              </a:rPr>
            </a:br>
            <a:br>
              <a:rPr lang="en-GB" dirty="0">
                <a:effectLst/>
                <a:ea typeface="Calibri" panose="020F0502020204030204" pitchFamily="34" charset="0"/>
              </a:rPr>
            </a:br>
            <a:r>
              <a:rPr lang="en-GB" dirty="0">
                <a:effectLst/>
                <a:latin typeface="Posterama"/>
                <a:ea typeface="Calibri" panose="020F0502020204030204" pitchFamily="34" charset="0"/>
                <a:cs typeface="Posterama"/>
              </a:rPr>
              <a:t>With a growing number of available jobs and a shrinking workforce, we need an international labour force. As we develop our international recruitment and study opportunities, people will come from further afield to work here. The diversity of our population will also help us succeed globally.</a:t>
            </a:r>
            <a:endParaRPr lang="en-US" dirty="0">
              <a:effectLst/>
              <a:latin typeface="Posterama"/>
              <a:ea typeface="Calibri" panose="020F0502020204030204" pitchFamily="34" charset="0"/>
              <a:cs typeface="Posterama"/>
            </a:endParaRPr>
          </a:p>
          <a:p>
            <a:pPr>
              <a:lnSpc>
                <a:spcPct val="100000"/>
              </a:lnSpc>
            </a:pPr>
            <a:endParaRPr lang="fi-FI" dirty="0"/>
          </a:p>
        </p:txBody>
      </p:sp>
    </p:spTree>
    <p:extLst>
      <p:ext uri="{BB962C8B-B14F-4D97-AF65-F5344CB8AC3E}">
        <p14:creationId xmlns:p14="http://schemas.microsoft.com/office/powerpoint/2010/main" val="279168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C9B2D1-E46E-3F54-CAFD-5940BD8DEE86}"/>
              </a:ext>
            </a:extLst>
          </p:cNvPr>
          <p:cNvSpPr>
            <a:spLocks noGrp="1"/>
          </p:cNvSpPr>
          <p:nvPr>
            <p:ph type="body" sz="quarter" idx="13"/>
          </p:nvPr>
        </p:nvSpPr>
        <p:spPr>
          <a:xfrm>
            <a:off x="613027" y="517531"/>
            <a:ext cx="11379004" cy="890588"/>
          </a:xfrm>
        </p:spPr>
        <p:txBody>
          <a:bodyPr anchor="ctr"/>
          <a:lstStyle/>
          <a:p>
            <a:r>
              <a:rPr lang="fi-FI"/>
              <a:t>How we work together </a:t>
            </a:r>
            <a:endParaRPr lang="en-FI"/>
          </a:p>
        </p:txBody>
      </p:sp>
      <p:sp>
        <p:nvSpPr>
          <p:cNvPr id="3" name="Text Placeholder 2">
            <a:extLst>
              <a:ext uri="{FF2B5EF4-FFF2-40B4-BE49-F238E27FC236}">
                <a16:creationId xmlns:a16="http://schemas.microsoft.com/office/drawing/2014/main" id="{BF8AE45D-9446-A179-7791-A64B18B169FD}"/>
              </a:ext>
            </a:extLst>
          </p:cNvPr>
          <p:cNvSpPr>
            <a:spLocks noGrp="1"/>
          </p:cNvSpPr>
          <p:nvPr>
            <p:ph type="body" sz="quarter" idx="14"/>
          </p:nvPr>
        </p:nvSpPr>
        <p:spPr>
          <a:xfrm>
            <a:off x="3214914" y="1589324"/>
            <a:ext cx="8364059" cy="5138047"/>
          </a:xfrm>
        </p:spPr>
        <p:txBody>
          <a:bodyPr numCol="1"/>
          <a:lstStyle/>
          <a:p>
            <a:pPr marL="0" marR="0">
              <a:spcBef>
                <a:spcPts val="0"/>
              </a:spcBef>
              <a:spcAft>
                <a:spcPts val="0"/>
              </a:spcAft>
            </a:pPr>
            <a:r>
              <a:rPr lang="en-GB" sz="1400">
                <a:effectLst/>
                <a:ea typeface="Calibri" panose="020F0502020204030204" pitchFamily="34" charset="0"/>
              </a:rPr>
              <a:t>Trust between municipalities is at the heart of co-operation. Municipalities are open about their objectives and intentions for co-operation. Co-operation is reflected in the way municipalities speak, act and value one another, and in the strengthening of regional understanding. </a:t>
            </a:r>
            <a:endParaRPr lang="en-US" sz="1400">
              <a:effectLst/>
              <a:ea typeface="Calibri" panose="020F0502020204030204" pitchFamily="34" charset="0"/>
            </a:endParaRPr>
          </a:p>
          <a:p>
            <a:pPr marL="0" marR="0">
              <a:spcBef>
                <a:spcPts val="0"/>
              </a:spcBef>
              <a:spcAft>
                <a:spcPts val="0"/>
              </a:spcAft>
            </a:pPr>
            <a:br>
              <a:rPr lang="en-GB" sz="1400">
                <a:effectLst/>
                <a:ea typeface="Calibri" panose="020F0502020204030204" pitchFamily="34" charset="0"/>
              </a:rPr>
            </a:br>
            <a:endParaRPr lang="en-GB" sz="1400">
              <a:effectLst/>
              <a:ea typeface="Calibri" panose="020F0502020204030204" pitchFamily="34" charset="0"/>
            </a:endParaRPr>
          </a:p>
          <a:p>
            <a:pPr marL="0" marR="0">
              <a:spcBef>
                <a:spcPts val="0"/>
              </a:spcBef>
              <a:spcAft>
                <a:spcPts val="0"/>
              </a:spcAft>
            </a:pPr>
            <a:endParaRPr lang="en-GB" sz="1400">
              <a:ea typeface="Calibri" panose="020F0502020204030204" pitchFamily="34" charset="0"/>
            </a:endParaRPr>
          </a:p>
          <a:p>
            <a:pPr marL="0" marR="0">
              <a:spcBef>
                <a:spcPts val="0"/>
              </a:spcBef>
              <a:spcAft>
                <a:spcPts val="0"/>
              </a:spcAft>
            </a:pPr>
            <a:endParaRPr lang="en-GB" sz="1400">
              <a:effectLst/>
              <a:ea typeface="Calibri" panose="020F0502020204030204" pitchFamily="34" charset="0"/>
            </a:endParaRPr>
          </a:p>
          <a:p>
            <a:pPr marL="0" marR="0">
              <a:spcBef>
                <a:spcPts val="0"/>
              </a:spcBef>
              <a:spcAft>
                <a:spcPts val="0"/>
              </a:spcAft>
            </a:pPr>
            <a:r>
              <a:rPr lang="en-GB" sz="1400">
                <a:effectLst/>
                <a:ea typeface="Calibri" panose="020F0502020204030204" pitchFamily="34" charset="0"/>
              </a:rPr>
              <a:t>All municipalities benefit from co-operation. The largest benefits are derived from a long-term commitment to common goals. In the short term, even small successes are important. </a:t>
            </a:r>
            <a:endParaRPr lang="en-US" sz="1400">
              <a:effectLst/>
              <a:ea typeface="Calibri" panose="020F0502020204030204" pitchFamily="34" charset="0"/>
            </a:endParaRPr>
          </a:p>
          <a:p>
            <a:pPr marL="0" marR="0">
              <a:spcBef>
                <a:spcPts val="0"/>
              </a:spcBef>
              <a:spcAft>
                <a:spcPts val="0"/>
              </a:spcAft>
            </a:pPr>
            <a:endParaRPr lang="en-GB" sz="1400">
              <a:effectLst/>
              <a:ea typeface="Calibri" panose="020F0502020204030204" pitchFamily="34" charset="0"/>
            </a:endParaRPr>
          </a:p>
          <a:p>
            <a:pPr marL="0" marR="0">
              <a:spcBef>
                <a:spcPts val="0"/>
              </a:spcBef>
              <a:spcAft>
                <a:spcPts val="0"/>
              </a:spcAft>
            </a:pPr>
            <a:endParaRPr lang="en-GB" sz="1400">
              <a:effectLst/>
              <a:ea typeface="Calibri" panose="020F0502020204030204" pitchFamily="34" charset="0"/>
            </a:endParaRPr>
          </a:p>
          <a:p>
            <a:pPr marL="0" marR="0">
              <a:spcBef>
                <a:spcPts val="0"/>
              </a:spcBef>
              <a:spcAft>
                <a:spcPts val="0"/>
              </a:spcAft>
            </a:pPr>
            <a:endParaRPr lang="en-GB" sz="1400">
              <a:ea typeface="Calibri" panose="020F0502020204030204" pitchFamily="34" charset="0"/>
            </a:endParaRPr>
          </a:p>
          <a:p>
            <a:pPr marL="0" marR="0">
              <a:spcBef>
                <a:spcPts val="0"/>
              </a:spcBef>
              <a:spcAft>
                <a:spcPts val="0"/>
              </a:spcAft>
            </a:pPr>
            <a:endParaRPr lang="en-GB" sz="1400">
              <a:effectLst/>
              <a:ea typeface="Calibri" panose="020F0502020204030204" pitchFamily="34" charset="0"/>
            </a:endParaRPr>
          </a:p>
          <a:p>
            <a:pPr marL="0" marR="0">
              <a:spcBef>
                <a:spcPts val="0"/>
              </a:spcBef>
              <a:spcAft>
                <a:spcPts val="0"/>
              </a:spcAft>
            </a:pPr>
            <a:r>
              <a:rPr lang="en-GB" sz="1400">
                <a:effectLst/>
                <a:ea typeface="Calibri" panose="020F0502020204030204" pitchFamily="34" charset="0"/>
              </a:rPr>
              <a:t>All member municipalities participate in regional co-operation projects. </a:t>
            </a:r>
            <a:br>
              <a:rPr lang="en-GB" sz="1400">
                <a:effectLst/>
                <a:ea typeface="Calibri" panose="020F0502020204030204" pitchFamily="34" charset="0"/>
              </a:rPr>
            </a:br>
            <a:r>
              <a:rPr lang="en-GB" sz="1400">
                <a:effectLst/>
                <a:ea typeface="Calibri" panose="020F0502020204030204" pitchFamily="34" charset="0"/>
              </a:rPr>
              <a:t>Municipalities will ensure that the regional processes take place within their organisations. </a:t>
            </a:r>
            <a:endParaRPr lang="en-US" sz="1400">
              <a:effectLst/>
              <a:ea typeface="Calibri" panose="020F0502020204030204" pitchFamily="34" charset="0"/>
            </a:endParaRPr>
          </a:p>
          <a:p>
            <a:pPr marL="0" marR="0">
              <a:spcBef>
                <a:spcPts val="0"/>
              </a:spcBef>
              <a:spcAft>
                <a:spcPts val="0"/>
              </a:spcAft>
            </a:pPr>
            <a:endParaRPr lang="en-GB" sz="1400">
              <a:effectLst/>
              <a:highlight>
                <a:srgbClr val="FFFF00"/>
              </a:highlight>
              <a:ea typeface="Calibri" panose="020F0502020204030204" pitchFamily="34" charset="0"/>
            </a:endParaRPr>
          </a:p>
          <a:p>
            <a:pPr marL="0" marR="0">
              <a:spcBef>
                <a:spcPts val="0"/>
              </a:spcBef>
              <a:spcAft>
                <a:spcPts val="0"/>
              </a:spcAft>
            </a:pPr>
            <a:endParaRPr lang="en-GB" sz="1400">
              <a:effectLst/>
              <a:highlight>
                <a:srgbClr val="FFFF00"/>
              </a:highlight>
              <a:ea typeface="Calibri" panose="020F0502020204030204" pitchFamily="34" charset="0"/>
            </a:endParaRPr>
          </a:p>
          <a:p>
            <a:pPr marL="0" marR="0">
              <a:spcBef>
                <a:spcPts val="0"/>
              </a:spcBef>
              <a:spcAft>
                <a:spcPts val="0"/>
              </a:spcAft>
            </a:pPr>
            <a:endParaRPr lang="en-GB" sz="1400">
              <a:ea typeface="Calibri" panose="020F0502020204030204" pitchFamily="34" charset="0"/>
            </a:endParaRPr>
          </a:p>
          <a:p>
            <a:pPr>
              <a:spcBef>
                <a:spcPts val="0"/>
              </a:spcBef>
            </a:pPr>
            <a:r>
              <a:rPr lang="en-GB" sz="1400">
                <a:ea typeface="Calibri" panose="020F0502020204030204" pitchFamily="34" charset="0"/>
              </a:rPr>
              <a:t>T</a:t>
            </a:r>
            <a:r>
              <a:rPr lang="en-GB" sz="1400">
                <a:effectLst/>
                <a:ea typeface="Calibri" panose="020F0502020204030204" pitchFamily="34" charset="0"/>
              </a:rPr>
              <a:t>he joint authority of Tampere City Region acts as a development organisation for its member municipalities. Co-operation can be extended on a contractual basis to other municipalities in Pirkanmaa on individual topics that cross the boundaries of the city region. The municipalities and the city region work together with other actors in the area. </a:t>
            </a:r>
            <a:endParaRPr lang="en-US" sz="1400">
              <a:effectLst/>
              <a:ea typeface="Calibri" panose="020F0502020204030204" pitchFamily="34" charset="0"/>
            </a:endParaRPr>
          </a:p>
          <a:p>
            <a:pPr marL="0" marR="0">
              <a:spcBef>
                <a:spcPts val="0"/>
              </a:spcBef>
              <a:spcAft>
                <a:spcPts val="0"/>
              </a:spcAft>
            </a:pPr>
            <a:r>
              <a:rPr lang="en-GB" sz="1400">
                <a:effectLst/>
                <a:ea typeface="Calibri" panose="020F0502020204030204" pitchFamily="34" charset="0"/>
              </a:rPr>
              <a:t> </a:t>
            </a:r>
            <a:endParaRPr lang="en-US" sz="1400">
              <a:effectLst/>
              <a:ea typeface="Calibri" panose="020F0502020204030204" pitchFamily="34" charset="0"/>
            </a:endParaRPr>
          </a:p>
        </p:txBody>
      </p:sp>
      <p:sp>
        <p:nvSpPr>
          <p:cNvPr id="4" name="Suorakulmio: Pyöristetyt kulmat 2">
            <a:extLst>
              <a:ext uri="{FF2B5EF4-FFF2-40B4-BE49-F238E27FC236}">
                <a16:creationId xmlns:a16="http://schemas.microsoft.com/office/drawing/2014/main" id="{BF11317C-73CA-F46F-8833-81892C474B96}"/>
              </a:ext>
            </a:extLst>
          </p:cNvPr>
          <p:cNvSpPr/>
          <p:nvPr/>
        </p:nvSpPr>
        <p:spPr>
          <a:xfrm>
            <a:off x="613027" y="1593779"/>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400">
                <a:solidFill>
                  <a:schemeClr val="bg1"/>
                </a:solidFill>
                <a:latin typeface="Posterama" panose="020B0504020200020000" pitchFamily="34" charset="0"/>
                <a:cs typeface="Posterama" panose="020B0504020200020000" pitchFamily="34" charset="0"/>
              </a:rPr>
              <a:t>Transparency and trust</a:t>
            </a:r>
          </a:p>
        </p:txBody>
      </p:sp>
      <p:sp>
        <p:nvSpPr>
          <p:cNvPr id="5" name="Suorakulmio: Pyöristetyt kulmat 3">
            <a:extLst>
              <a:ext uri="{FF2B5EF4-FFF2-40B4-BE49-F238E27FC236}">
                <a16:creationId xmlns:a16="http://schemas.microsoft.com/office/drawing/2014/main" id="{3E30E696-FD77-B8E1-5778-C403E345499E}"/>
              </a:ext>
            </a:extLst>
          </p:cNvPr>
          <p:cNvSpPr/>
          <p:nvPr/>
        </p:nvSpPr>
        <p:spPr>
          <a:xfrm>
            <a:off x="613027" y="2791160"/>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u="none" strike="noStrike" kern="1200" cap="none" spc="0" normalizeH="0" baseline="0" noProof="0">
                <a:ln>
                  <a:noFill/>
                </a:ln>
                <a:solidFill>
                  <a:srgbClr val="FFFFFF"/>
                </a:solidFill>
                <a:effectLst/>
                <a:uLnTx/>
                <a:uFillTx/>
                <a:latin typeface="Posterama" panose="020B0504020200020000" pitchFamily="34" charset="0"/>
                <a:cs typeface="Posterama" panose="020B0504020200020000" pitchFamily="34" charset="0"/>
              </a:rPr>
              <a:t>Benefit</a:t>
            </a:r>
          </a:p>
        </p:txBody>
      </p:sp>
      <p:sp>
        <p:nvSpPr>
          <p:cNvPr id="6" name="Suorakulmio: Pyöristetyt kulmat 4">
            <a:extLst>
              <a:ext uri="{FF2B5EF4-FFF2-40B4-BE49-F238E27FC236}">
                <a16:creationId xmlns:a16="http://schemas.microsoft.com/office/drawing/2014/main" id="{C6A7662E-FC56-9C42-7BA3-2C71CA8F4869}"/>
              </a:ext>
            </a:extLst>
          </p:cNvPr>
          <p:cNvSpPr/>
          <p:nvPr/>
        </p:nvSpPr>
        <p:spPr>
          <a:xfrm>
            <a:off x="613027" y="3988541"/>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400">
                <a:solidFill>
                  <a:schemeClr val="bg1"/>
                </a:solidFill>
                <a:latin typeface="Posterama" panose="020B0504020200020000" pitchFamily="34" charset="0"/>
                <a:cs typeface="Posterama" panose="020B0504020200020000" pitchFamily="34" charset="0"/>
              </a:rPr>
              <a:t>Activity and participation</a:t>
            </a:r>
          </a:p>
        </p:txBody>
      </p:sp>
      <p:sp>
        <p:nvSpPr>
          <p:cNvPr id="7" name="Suorakulmio: Pyöristetyt kulmat 16">
            <a:extLst>
              <a:ext uri="{FF2B5EF4-FFF2-40B4-BE49-F238E27FC236}">
                <a16:creationId xmlns:a16="http://schemas.microsoft.com/office/drawing/2014/main" id="{02CE72B0-F149-221B-DD2E-6563E2D043E4}"/>
              </a:ext>
            </a:extLst>
          </p:cNvPr>
          <p:cNvSpPr/>
          <p:nvPr/>
        </p:nvSpPr>
        <p:spPr>
          <a:xfrm>
            <a:off x="613027" y="5185921"/>
            <a:ext cx="2220849" cy="6381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400">
                <a:solidFill>
                  <a:srgbClr val="FFFFFF"/>
                </a:solidFill>
                <a:latin typeface="Posterama" panose="020B0504020200020000" pitchFamily="34" charset="0"/>
                <a:cs typeface="Posterama" panose="020B0504020200020000" pitchFamily="34" charset="0"/>
              </a:rPr>
              <a:t>Co-operation</a:t>
            </a:r>
            <a:endParaRPr kumimoji="0" lang="fi-FI" sz="1400" u="none" strike="noStrike" kern="1200" cap="none" spc="0" normalizeH="0" baseline="0" noProof="0">
              <a:ln>
                <a:noFill/>
              </a:ln>
              <a:solidFill>
                <a:srgbClr val="FFFFFF"/>
              </a:solidFill>
              <a:effectLst/>
              <a:uLnTx/>
              <a:uFillTx/>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3661353551"/>
      </p:ext>
    </p:extLst>
  </p:cSld>
  <p:clrMapOvr>
    <a:masterClrMapping/>
  </p:clrMapOvr>
</p:sld>
</file>

<file path=ppt/theme/theme1.xml><?xml version="1.0" encoding="utf-8"?>
<a:theme xmlns:a="http://schemas.openxmlformats.org/drawingml/2006/main" name="Office-teema">
  <a:themeElements>
    <a:clrScheme name="TKS - Värimalli 1">
      <a:dk1>
        <a:srgbClr val="222222"/>
      </a:dk1>
      <a:lt1>
        <a:srgbClr val="FFFFFF"/>
      </a:lt1>
      <a:dk2>
        <a:srgbClr val="007899"/>
      </a:dk2>
      <a:lt2>
        <a:srgbClr val="FFFFFF"/>
      </a:lt2>
      <a:accent1>
        <a:srgbClr val="357769"/>
      </a:accent1>
      <a:accent2>
        <a:srgbClr val="7FC341"/>
      </a:accent2>
      <a:accent3>
        <a:srgbClr val="FFD668"/>
      </a:accent3>
      <a:accent4>
        <a:srgbClr val="F78D1D"/>
      </a:accent4>
      <a:accent5>
        <a:srgbClr val="007899"/>
      </a:accent5>
      <a:accent6>
        <a:srgbClr val="F7403F"/>
      </a:accent6>
      <a:hlink>
        <a:srgbClr val="003590"/>
      </a:hlink>
      <a:folHlink>
        <a:srgbClr val="9211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ks_ppt_pohja_101220" id="{077AB234-4495-3B4C-B4E5-B5CC9A87DCF0}" vid="{E4EAC82B-A9E9-5A42-8332-C5F6FD85858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0f5757-9b16-456f-addd-0aa20256d92d">
      <Terms xmlns="http://schemas.microsoft.com/office/infopath/2007/PartnerControls"/>
    </lcf76f155ced4ddcb4097134ff3c332f>
    <TaxCatchAll xmlns="c5f697e1-4934-4ee5-b490-3f82944c6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D6479AE9B5D1D41B1E56E424300A88B" ma:contentTypeVersion="16" ma:contentTypeDescription="Luo uusi asiakirja." ma:contentTypeScope="" ma:versionID="cd183e5e197a7cf0c3f936b8639d985d">
  <xsd:schema xmlns:xsd="http://www.w3.org/2001/XMLSchema" xmlns:xs="http://www.w3.org/2001/XMLSchema" xmlns:p="http://schemas.microsoft.com/office/2006/metadata/properties" xmlns:ns2="2e0f5757-9b16-456f-addd-0aa20256d92d" xmlns:ns3="c5f697e1-4934-4ee5-b490-3f82944c63b9" targetNamespace="http://schemas.microsoft.com/office/2006/metadata/properties" ma:root="true" ma:fieldsID="19f3b476d0b216ebee4a1daede4fef5f" ns2:_="" ns3:_="">
    <xsd:import namespace="2e0f5757-9b16-456f-addd-0aa20256d92d"/>
    <xsd:import namespace="c5f697e1-4934-4ee5-b490-3f82944c63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0f5757-9b16-456f-addd-0aa20256d9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b546c009-a54a-4ab9-8c14-04db42f57d9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f697e1-4934-4ee5-b490-3f82944c63b9" elementFormDefault="qualified">
    <xsd:import namespace="http://schemas.microsoft.com/office/2006/documentManagement/types"/>
    <xsd:import namespace="http://schemas.microsoft.com/office/infopath/2007/PartnerControls"/>
    <xsd:element name="SharedWithUsers" ma:index="19"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12fa0775-e86c-49e2-a7ff-8ceb0acb6471}" ma:internalName="TaxCatchAll" ma:showField="CatchAllData" ma:web="c5f697e1-4934-4ee5-b490-3f82944c6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B8EE1-FF77-437B-914D-8D5E044EC7A4}">
  <ds:schemaRefs>
    <ds:schemaRef ds:uri="http://schemas.microsoft.com/sharepoint/v3/contenttype/forms"/>
  </ds:schemaRefs>
</ds:datastoreItem>
</file>

<file path=customXml/itemProps2.xml><?xml version="1.0" encoding="utf-8"?>
<ds:datastoreItem xmlns:ds="http://schemas.openxmlformats.org/officeDocument/2006/customXml" ds:itemID="{1BFD854D-5F0D-4BC8-8AEA-13E9E4ECF1D1}">
  <ds:schemaRefs>
    <ds:schemaRef ds:uri="http://schemas.microsoft.com/office/2006/documentManagement/types"/>
    <ds:schemaRef ds:uri="c5f697e1-4934-4ee5-b490-3f82944c63b9"/>
    <ds:schemaRef ds:uri="http://purl.org/dc/elements/1.1/"/>
    <ds:schemaRef ds:uri="2e0f5757-9b16-456f-addd-0aa20256d92d"/>
    <ds:schemaRef ds:uri="http://purl.org/dc/terms/"/>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3A8D9FF-CDD8-4F36-8E1F-C27E1E73D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0f5757-9b16-456f-addd-0aa20256d92d"/>
    <ds:schemaRef ds:uri="c5f697e1-4934-4ee5-b490-3f82944c6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Office-teema</Template>
  <TotalTime>9</TotalTime>
  <Words>2235</Words>
  <Application>Microsoft Macintosh PowerPoint</Application>
  <PresentationFormat>Laajakuva</PresentationFormat>
  <Paragraphs>111</Paragraphs>
  <Slides>10</Slides>
  <Notes>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10</vt:i4>
      </vt:variant>
    </vt:vector>
  </HeadingPairs>
  <TitlesOfParts>
    <vt:vector size="16" baseType="lpstr">
      <vt:lpstr>Arial</vt:lpstr>
      <vt:lpstr>Calibri</vt:lpstr>
      <vt:lpstr>Helvetica Neue</vt:lpstr>
      <vt:lpstr>Poppins Medium</vt:lpstr>
      <vt:lpstr>Posterama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Lahtinen</dc:creator>
  <cp:lastModifiedBy>Henriikka Uusitalo</cp:lastModifiedBy>
  <cp:revision>40</cp:revision>
  <dcterms:created xsi:type="dcterms:W3CDTF">2021-12-07T08:16:49Z</dcterms:created>
  <dcterms:modified xsi:type="dcterms:W3CDTF">2022-10-25T12:47:51Z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0x0101008D6479AE9B5D1D41B1E56E424300A88B</vt:lpwstr>
  </property>
  <property fmtid="{D5CDD505-2E9C-101B-9397-08002B2CF9AE}" pid="3" name="_AdHocReviewCycleID">
    <vt:i4>-268946876</vt:i4>
  </property>
  <property fmtid="{D5CDD505-2E9C-101B-9397-08002B2CF9AE}" pid="4" name="_NewReviewCycle">
    <vt:lpwstr/>
  </property>
  <property fmtid="{D5CDD505-2E9C-101B-9397-08002B2CF9AE}" pid="5" name="_EmailSubject">
    <vt:lpwstr>Visualisoitavaksi muutama kalvo: jos perjantaiksi ehtii, hienoa!</vt:lpwstr>
  </property>
  <property fmtid="{D5CDD505-2E9C-101B-9397-08002B2CF9AE}" pid="6" name="_AuthorEmail">
    <vt:lpwstr>Tapani.Touru@tampereenseutu.fi</vt:lpwstr>
  </property>
  <property fmtid="{D5CDD505-2E9C-101B-9397-08002B2CF9AE}" pid="7" name="_AuthorEmailDisplayName">
    <vt:lpwstr>Touru Tapani</vt:lpwstr>
  </property>
  <property fmtid="{D5CDD505-2E9C-101B-9397-08002B2CF9AE}" pid="8" name="MediaServiceImageTags">
    <vt:lpwstr/>
  </property>
</Properties>
</file>