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44" r:id="rId4"/>
  </p:sldMasterIdLst>
  <p:notesMasterIdLst>
    <p:notesMasterId r:id="rId27"/>
  </p:notesMasterIdLst>
  <p:sldIdLst>
    <p:sldId id="258" r:id="rId5"/>
    <p:sldId id="2147481113" r:id="rId6"/>
    <p:sldId id="2147481091" r:id="rId7"/>
    <p:sldId id="2147481092" r:id="rId8"/>
    <p:sldId id="2147481058" r:id="rId9"/>
    <p:sldId id="2147481090" r:id="rId10"/>
    <p:sldId id="2147481098" r:id="rId11"/>
    <p:sldId id="2147481114" r:id="rId12"/>
    <p:sldId id="2147481101" r:id="rId13"/>
    <p:sldId id="2147481115" r:id="rId14"/>
    <p:sldId id="2147481103" r:id="rId15"/>
    <p:sldId id="2147481116" r:id="rId16"/>
    <p:sldId id="2147481105" r:id="rId17"/>
    <p:sldId id="2147481117" r:id="rId18"/>
    <p:sldId id="2147481107" r:id="rId19"/>
    <p:sldId id="2147481118" r:id="rId20"/>
    <p:sldId id="2147481109" r:id="rId21"/>
    <p:sldId id="2147481119" r:id="rId22"/>
    <p:sldId id="2147481111" r:id="rId23"/>
    <p:sldId id="2147481094" r:id="rId24"/>
    <p:sldId id="2147481093" r:id="rId25"/>
    <p:sldId id="2147481120" r:id="rId26"/>
  </p:sldIdLst>
  <p:sldSz cx="12192000" cy="6858000"/>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5019AE-1752-AF56-AFEE-1F3E222BE5F9}" name="Antikainen Paavo-Matti" initials="AP" userId="S::paavo.antikainen_tampere.fi#ext#@pirkanmaa.onmicrosoft.com::88b627d7-f52b-475e-9a2a-3f28ee642b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7" autoAdjust="0"/>
    <p:restoredTop sz="84494" autoAdjust="0"/>
  </p:normalViewPr>
  <p:slideViewPr>
    <p:cSldViewPr snapToGrid="0">
      <p:cViewPr varScale="1">
        <p:scale>
          <a:sx n="107" d="100"/>
          <a:sy n="107" d="100"/>
        </p:scale>
        <p:origin x="6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fi-FI" dirty="0"/>
          </a:p>
        </p:txBody>
      </p:sp>
      <p:sp>
        <p:nvSpPr>
          <p:cNvPr id="3" name="Päivämäärän paikkamerkki 2"/>
          <p:cNvSpPr>
            <a:spLocks noGrp="1"/>
          </p:cNvSpPr>
          <p:nvPr>
            <p:ph type="dt" idx="1"/>
          </p:nvPr>
        </p:nvSpPr>
        <p:spPr>
          <a:xfrm>
            <a:off x="3851343" y="0"/>
            <a:ext cx="2946347" cy="498215"/>
          </a:xfrm>
          <a:prstGeom prst="rect">
            <a:avLst/>
          </a:prstGeom>
        </p:spPr>
        <p:txBody>
          <a:bodyPr vert="horz" lIns="91458" tIns="45729" rIns="91458" bIns="45729" rtlCol="0"/>
          <a:lstStyle>
            <a:lvl1pPr algn="r">
              <a:defRPr sz="1200"/>
            </a:lvl1pPr>
          </a:lstStyle>
          <a:p>
            <a:fld id="{6FD88D42-2545-40F2-90DA-99FA79F748D0}" type="datetimeFigureOut">
              <a:rPr lang="fi-FI" smtClean="0"/>
              <a:t>20.4.2026</a:t>
            </a:fld>
            <a:endParaRPr lang="fi-FI" dirty="0"/>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58" tIns="45729" rIns="91458" bIns="45729" rtlCol="0" anchor="ctr"/>
          <a:lstStyle/>
          <a:p>
            <a:endParaRPr lang="fi-FI" dirty="0"/>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58" tIns="45729" rIns="91458" bIns="45729"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31600"/>
            <a:ext cx="2946347" cy="498214"/>
          </a:xfrm>
          <a:prstGeom prst="rect">
            <a:avLst/>
          </a:prstGeom>
        </p:spPr>
        <p:txBody>
          <a:bodyPr vert="horz" lIns="91458" tIns="45729" rIns="91458" bIns="45729"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1343" y="9431600"/>
            <a:ext cx="2946347" cy="498214"/>
          </a:xfrm>
          <a:prstGeom prst="rect">
            <a:avLst/>
          </a:prstGeom>
        </p:spPr>
        <p:txBody>
          <a:bodyPr vert="horz" lIns="91458" tIns="45729" rIns="91458" bIns="45729" rtlCol="0" anchor="b"/>
          <a:lstStyle>
            <a:lvl1pPr algn="r">
              <a:defRPr sz="1200"/>
            </a:lvl1pPr>
          </a:lstStyle>
          <a:p>
            <a:fld id="{17157741-336C-4B1B-ADAD-499D8A3D9CDA}" type="slidenum">
              <a:rPr lang="fi-FI" smtClean="0"/>
              <a:t>‹#›</a:t>
            </a:fld>
            <a:endParaRPr lang="fi-FI" dirty="0"/>
          </a:p>
        </p:txBody>
      </p:sp>
    </p:spTree>
    <p:extLst>
      <p:ext uri="{BB962C8B-B14F-4D97-AF65-F5344CB8AC3E}">
        <p14:creationId xmlns:p14="http://schemas.microsoft.com/office/powerpoint/2010/main" val="53851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31D50-6393-FEFE-051D-928BB3FDE8D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1456D64-607D-9B06-D669-E6093A20677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8A2F5B4-2474-DFF7-E6FC-1D77424930E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968AA467-CE7D-9498-E69B-08DE071796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71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C9F8-279F-7B12-11CE-89BE800A1164}"/>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91982A7-C754-9B79-BA25-6DA7FF4A7EBA}"/>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A1776EB-4146-0675-8EE5-6D4163AC32AF}"/>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3D98F120-CFF0-7B35-BA13-D4F7B46676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86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5DF0-7183-3CD5-4503-B46B0783F31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2929206-B5EC-9586-166F-E40D4BED784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3EA6397-F938-F230-23D4-FDB34C3E494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F2B494F5-1261-1FAA-4129-2F92A40D6F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066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3438D-F3E2-D799-2E1B-2F065AE1FCA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CA841E7-6AD4-66BA-F275-C56C7D9FDDFC}"/>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F95B302-80E1-3FC4-6E31-A60B5EACB95C}"/>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FAAB591-A3AC-23E7-D56C-3DC84657F5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6A3F-67FF-C2D5-91A6-3D217957989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0F95E66-8F55-71C2-2E76-40C866027D1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DC7EE9E-1298-91CA-F91B-84D564C7171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58EF2BD6-63CE-B87C-8D16-CFBD80A38A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92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C3C25-A246-50ED-36FA-14AFB29B293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8AEE15B-860F-FCED-3184-583C5021C48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7D44393-5DAF-C945-C18D-56CDC20DAF50}"/>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8FF5801C-B84E-BD8F-CDF5-4D5EE9706F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266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4681-FD66-D06D-3966-9DA7E59C0C0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3C7E57D-BAC2-B836-F80C-56D2CC6645C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E5FD025-BAD8-E437-3981-0CD92FF71FF0}"/>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268813B-95C4-A388-2FE3-B5A1E7A716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73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1E52D-C169-87DE-F5E1-BA8B285EB56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6DF66FF-A925-9182-A29E-B9EFB121AFE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E584077-3D85-3FA9-27BA-585E9B7647B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C6FC381-D42C-972B-5CEE-6278DE961A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76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E110-80A9-135A-4948-290FE15DB5B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1A1B8BE-366C-F730-12E2-6303248CC6C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2FC30F5-1DDF-5F18-CD0B-B11DE967D9EB}"/>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89721233-0B54-7FA0-5D55-E7FDBD148A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10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5B99C-C6C7-9FA5-D8AF-8101125EF8C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7EBF831-1425-22E4-6394-C3123AE29BB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467C083-4CEB-55B4-43BA-907EDAB96996}"/>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1AA91B7-1DC6-3D97-E36C-8C0F0AC7BD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30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04272-9A40-D7DB-4ACC-B7D1241F4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EDE84-6495-D0DB-52CD-8D8182197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36F6C-6D82-4373-714C-DC05D69CA705}"/>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73F8999F-752D-996B-86EC-3204EBF484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96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en-GB" sz="1200" b="0" i="0" u="none" strike="noStrike">
                <a:solidFill>
                  <a:srgbClr val="201F1E"/>
                </a:solidFill>
                <a:effectLst/>
                <a:latin typeface="inherit"/>
              </a:rPr>
              <a:t> </a:t>
            </a:r>
            <a:endParaRPr lang="en-GB" sz="1200" b="0" i="0" u="none" strike="noStrike">
              <a:solidFill>
                <a:srgbClr val="201F1E"/>
              </a:solidFill>
              <a:effectLst/>
              <a:latin typeface="Calibri" panose="020F0502020204030204" pitchFamily="34" charset="0"/>
            </a:endParaRPr>
          </a:p>
          <a:p>
            <a:pPr algn="l"/>
            <a:r>
              <a:rPr lang="en-GB" sz="1200" b="0" i="0" u="none" strike="noStrike" err="1">
                <a:solidFill>
                  <a:srgbClr val="201F1E"/>
                </a:solidFill>
                <a:effectLst/>
                <a:latin typeface="inherit"/>
              </a:rPr>
              <a:t>eli</a:t>
            </a:r>
            <a:r>
              <a:rPr lang="en-GB" sz="1200" b="0" i="0" u="none" strike="noStrike">
                <a:solidFill>
                  <a:srgbClr val="201F1E"/>
                </a:solidFill>
                <a:effectLst/>
                <a:latin typeface="inherit"/>
              </a:rPr>
              <a:t> </a:t>
            </a:r>
            <a:r>
              <a:rPr lang="en-GB" sz="1200" b="0" i="0" u="none" strike="noStrike" err="1">
                <a:solidFill>
                  <a:srgbClr val="201F1E"/>
                </a:solidFill>
                <a:effectLst/>
                <a:latin typeface="inherit"/>
              </a:rPr>
              <a:t>jätetään</a:t>
            </a:r>
            <a:r>
              <a:rPr lang="en-GB" sz="1200" b="0" i="0" u="none" strike="noStrike">
                <a:solidFill>
                  <a:srgbClr val="201F1E"/>
                </a:solidFill>
                <a:effectLst/>
                <a:latin typeface="inherit"/>
              </a:rPr>
              <a:t> </a:t>
            </a:r>
            <a:r>
              <a:rPr lang="en-GB" sz="1200" b="0" i="0" u="none" strike="noStrike" err="1">
                <a:solidFill>
                  <a:srgbClr val="201F1E"/>
                </a:solidFill>
                <a:effectLst/>
                <a:latin typeface="inherit"/>
              </a:rPr>
              <a:t>dialle</a:t>
            </a:r>
            <a:r>
              <a:rPr lang="en-GB" sz="1200" b="0" i="0" u="none" strike="noStrike">
                <a:solidFill>
                  <a:srgbClr val="201F1E"/>
                </a:solidFill>
                <a:effectLst/>
                <a:latin typeface="inherit"/>
              </a:rPr>
              <a:t> 4:</a:t>
            </a:r>
            <a:endParaRPr lang="en-GB" sz="1200" b="0" i="0" u="none" strike="noStrike">
              <a:solidFill>
                <a:srgbClr val="201F1E"/>
              </a:solidFill>
              <a:effectLst/>
              <a:latin typeface="Calibri" panose="020F0502020204030204" pitchFamily="34" charset="0"/>
            </a:endParaRPr>
          </a:p>
          <a:p>
            <a:pPr algn="l">
              <a:buFont typeface="Arial" panose="020B0604020202020204" pitchFamily="34" charset="0"/>
              <a:buChar char="•"/>
            </a:pPr>
            <a:r>
              <a:rPr lang="en-GB" sz="1200" b="0" i="0" u="none" strike="noStrike" err="1">
                <a:solidFill>
                  <a:srgbClr val="201F1E"/>
                </a:solidFill>
                <a:effectLst/>
                <a:latin typeface="inherit"/>
              </a:rPr>
              <a:t>Pirkanmaan</a:t>
            </a:r>
            <a:r>
              <a:rPr lang="en-GB" sz="1200" b="0" i="0" u="none" strike="noStrike">
                <a:solidFill>
                  <a:srgbClr val="201F1E"/>
                </a:solidFill>
                <a:effectLst/>
                <a:latin typeface="inherit"/>
              </a:rPr>
              <a:t> </a:t>
            </a:r>
            <a:r>
              <a:rPr lang="en-GB" sz="1200" b="0" i="0" u="none" strike="noStrike" err="1">
                <a:solidFill>
                  <a:srgbClr val="201F1E"/>
                </a:solidFill>
                <a:effectLst/>
                <a:latin typeface="inherit"/>
              </a:rPr>
              <a:t>asukasluku</a:t>
            </a:r>
            <a:r>
              <a:rPr lang="en-GB" sz="1200" b="0" i="0" u="none" strike="noStrike">
                <a:solidFill>
                  <a:srgbClr val="201F1E"/>
                </a:solidFill>
                <a:effectLst/>
                <a:latin typeface="inherit"/>
              </a:rPr>
              <a:t> 500 000 OK</a:t>
            </a:r>
            <a:endParaRPr lang="en-GB" sz="1200" b="0" i="0" u="none" strike="noStrike">
              <a:solidFill>
                <a:srgbClr val="201F1E"/>
              </a:solidFill>
              <a:effectLst/>
              <a:latin typeface="Calibri" panose="020F0502020204030204" pitchFamily="34" charset="0"/>
            </a:endParaRPr>
          </a:p>
          <a:p>
            <a:pPr algn="l">
              <a:buFont typeface="Arial" panose="020B0604020202020204" pitchFamily="34" charset="0"/>
              <a:buChar char="•"/>
            </a:pPr>
            <a:r>
              <a:rPr lang="en-GB" sz="1200" b="0" i="0" u="none" strike="noStrike" err="1">
                <a:solidFill>
                  <a:srgbClr val="201F1E"/>
                </a:solidFill>
                <a:effectLst/>
                <a:latin typeface="inherit"/>
              </a:rPr>
              <a:t>Tampereen</a:t>
            </a:r>
            <a:r>
              <a:rPr lang="en-GB" sz="1200" b="0" i="0" u="none" strike="noStrike">
                <a:solidFill>
                  <a:srgbClr val="201F1E"/>
                </a:solidFill>
                <a:effectLst/>
                <a:latin typeface="inherit"/>
              </a:rPr>
              <a:t> </a:t>
            </a:r>
            <a:r>
              <a:rPr lang="en-GB" sz="1200" b="0" i="0" u="none" strike="noStrike" err="1">
                <a:solidFill>
                  <a:srgbClr val="201F1E"/>
                </a:solidFill>
                <a:effectLst/>
                <a:latin typeface="inherit"/>
              </a:rPr>
              <a:t>kaupunkiseudun</a:t>
            </a:r>
            <a:r>
              <a:rPr lang="en-GB" sz="1200" b="0" i="0" u="none" strike="noStrike">
                <a:solidFill>
                  <a:srgbClr val="201F1E"/>
                </a:solidFill>
                <a:effectLst/>
                <a:latin typeface="inherit"/>
              </a:rPr>
              <a:t> </a:t>
            </a:r>
            <a:r>
              <a:rPr lang="en-GB" sz="1200" b="0" i="0" u="none" strike="noStrike" err="1">
                <a:solidFill>
                  <a:srgbClr val="201F1E"/>
                </a:solidFill>
                <a:effectLst/>
                <a:latin typeface="inherit"/>
              </a:rPr>
              <a:t>asukasluku</a:t>
            </a:r>
            <a:r>
              <a:rPr lang="en-GB" sz="1200" b="0" i="0" u="none" strike="noStrike">
                <a:solidFill>
                  <a:srgbClr val="201F1E"/>
                </a:solidFill>
                <a:effectLst/>
                <a:latin typeface="inherit"/>
              </a:rPr>
              <a:t> 400 000 OK</a:t>
            </a:r>
            <a:endParaRPr lang="en-GB" sz="1200" b="0" i="0" u="none" strike="noStrike">
              <a:solidFill>
                <a:srgbClr val="201F1E"/>
              </a:solidFill>
              <a:effectLst/>
              <a:latin typeface="Calibri" panose="020F0502020204030204" pitchFamily="34" charset="0"/>
            </a:endParaRPr>
          </a:p>
          <a:p>
            <a:pPr algn="l">
              <a:buFont typeface="Arial" panose="020B0604020202020204" pitchFamily="34" charset="0"/>
              <a:buChar char="•"/>
            </a:pPr>
            <a:r>
              <a:rPr lang="en-GB" sz="1200" b="0" i="0" u="none" strike="noStrike" err="1">
                <a:solidFill>
                  <a:srgbClr val="201F1E"/>
                </a:solidFill>
                <a:effectLst/>
                <a:latin typeface="inherit"/>
              </a:rPr>
              <a:t>Korkeakouluopiskelijoiden</a:t>
            </a:r>
            <a:r>
              <a:rPr lang="en-GB" sz="1200" b="0" i="0" u="none" strike="noStrike">
                <a:solidFill>
                  <a:srgbClr val="201F1E"/>
                </a:solidFill>
                <a:effectLst/>
                <a:latin typeface="inherit"/>
              </a:rPr>
              <a:t> </a:t>
            </a:r>
            <a:r>
              <a:rPr lang="en-GB" sz="1200" b="0" i="0" u="none" strike="noStrike" err="1">
                <a:solidFill>
                  <a:srgbClr val="201F1E"/>
                </a:solidFill>
                <a:effectLst/>
                <a:latin typeface="inherit"/>
              </a:rPr>
              <a:t>määrä</a:t>
            </a:r>
            <a:r>
              <a:rPr lang="en-GB" sz="1200" b="0" i="0" u="none" strike="noStrike">
                <a:solidFill>
                  <a:srgbClr val="201F1E"/>
                </a:solidFill>
                <a:effectLst/>
                <a:latin typeface="inherit"/>
              </a:rPr>
              <a:t> 30 000 OK</a:t>
            </a:r>
            <a:endParaRPr lang="en-GB" sz="1200" b="0" i="0" u="none" strike="noStrike">
              <a:solidFill>
                <a:srgbClr val="201F1E"/>
              </a:solidFill>
              <a:effectLst/>
              <a:latin typeface="Calibri" panose="020F0502020204030204" pitchFamily="34" charset="0"/>
            </a:endParaRPr>
          </a:p>
          <a:p>
            <a:pPr algn="l">
              <a:buFont typeface="Arial" panose="020B0604020202020204" pitchFamily="34" charset="0"/>
              <a:buChar char="•"/>
            </a:pPr>
            <a:r>
              <a:rPr lang="en-GB" sz="1200" b="0" i="0" u="none" strike="noStrike" err="1">
                <a:solidFill>
                  <a:srgbClr val="201F1E"/>
                </a:solidFill>
                <a:effectLst/>
                <a:latin typeface="inherit"/>
              </a:rPr>
              <a:t>Liikevaihto</a:t>
            </a:r>
            <a:r>
              <a:rPr lang="en-GB" sz="1200" b="0" i="0" u="none" strike="noStrike">
                <a:solidFill>
                  <a:srgbClr val="201F1E"/>
                </a:solidFill>
                <a:effectLst/>
                <a:latin typeface="inherit"/>
              </a:rPr>
              <a:t>  OK</a:t>
            </a:r>
            <a:endParaRPr lang="en-GB" sz="1200" b="0" i="0" u="none" strike="noStrike">
              <a:solidFill>
                <a:srgbClr val="201F1E"/>
              </a:solidFill>
              <a:effectLst/>
              <a:latin typeface="Calibri" panose="020F0502020204030204" pitchFamily="34" charset="0"/>
            </a:endParaRPr>
          </a:p>
          <a:p>
            <a:pPr algn="l">
              <a:buFont typeface="Arial" panose="020B0604020202020204" pitchFamily="34" charset="0"/>
              <a:buChar char="•"/>
            </a:pPr>
            <a:r>
              <a:rPr lang="en-GB" sz="1200" b="0" i="0" u="none" strike="noStrike" err="1">
                <a:solidFill>
                  <a:srgbClr val="201F1E"/>
                </a:solidFill>
                <a:effectLst/>
                <a:latin typeface="inherit"/>
              </a:rPr>
              <a:t>Vientiliikevaihto</a:t>
            </a:r>
            <a:r>
              <a:rPr lang="en-GB" sz="1200" b="0" i="0" u="none" strike="noStrike">
                <a:solidFill>
                  <a:srgbClr val="201F1E"/>
                </a:solidFill>
                <a:effectLst/>
                <a:latin typeface="inherit"/>
              </a:rPr>
              <a:t> OK</a:t>
            </a:r>
            <a:endParaRPr lang="en-GB" sz="1200" b="0" i="0" u="none" strike="noStrike">
              <a:solidFill>
                <a:srgbClr val="201F1E"/>
              </a:solidFill>
              <a:effectLst/>
              <a:latin typeface="Calibri" panose="020F0502020204030204" pitchFamily="34" charset="0"/>
            </a:endParaRPr>
          </a:p>
          <a:p>
            <a:pPr algn="l">
              <a:buFont typeface="Arial" panose="020B0604020202020204" pitchFamily="34" charset="0"/>
              <a:buChar char="•"/>
            </a:pPr>
            <a:r>
              <a:rPr lang="en-GB" sz="1200" b="0" i="0" u="none" strike="noStrike" err="1">
                <a:solidFill>
                  <a:srgbClr val="201F1E"/>
                </a:solidFill>
                <a:effectLst/>
                <a:latin typeface="inherit"/>
              </a:rPr>
              <a:t>Teollisuuden</a:t>
            </a:r>
            <a:r>
              <a:rPr lang="en-GB" sz="1200" b="0" i="0" u="none" strike="noStrike">
                <a:solidFill>
                  <a:srgbClr val="201F1E"/>
                </a:solidFill>
                <a:effectLst/>
                <a:latin typeface="inherit"/>
              </a:rPr>
              <a:t> </a:t>
            </a:r>
            <a:r>
              <a:rPr lang="en-GB" sz="1200" b="0" i="0" u="none" strike="noStrike" err="1">
                <a:solidFill>
                  <a:srgbClr val="201F1E"/>
                </a:solidFill>
                <a:effectLst/>
                <a:latin typeface="inherit"/>
              </a:rPr>
              <a:t>liikevaihto</a:t>
            </a:r>
            <a:r>
              <a:rPr lang="en-GB" sz="1200" b="0" i="0" u="none" strike="noStrike">
                <a:solidFill>
                  <a:srgbClr val="201F1E"/>
                </a:solidFill>
                <a:effectLst/>
                <a:latin typeface="inherit"/>
              </a:rPr>
              <a:t> OK</a:t>
            </a:r>
          </a:p>
          <a:p>
            <a:pPr algn="l">
              <a:buFont typeface="Arial" panose="020B0604020202020204" pitchFamily="34" charset="0"/>
              <a:buChar char="•"/>
            </a:pPr>
            <a:r>
              <a:rPr lang="en-GB" sz="1200" b="0" i="0" u="none" strike="noStrike">
                <a:solidFill>
                  <a:srgbClr val="201F1E"/>
                </a:solidFill>
                <a:effectLst/>
                <a:latin typeface="inherit"/>
              </a:rPr>
              <a:t>LÄHTEETESIIN</a:t>
            </a:r>
            <a:endParaRPr lang="en-GB" sz="1200" b="0" i="0" u="none" strike="noStrike">
              <a:solidFill>
                <a:srgbClr val="201F1E"/>
              </a:solidFill>
              <a:effectLst/>
              <a:latin typeface="Calibri" panose="020F0502020204030204" pitchFamily="34" charset="0"/>
            </a:endParaRPr>
          </a:p>
          <a:p>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45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EBA8-4381-BDDD-6265-E6DE1B89B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8EFEB-BA7F-EB1B-FAF9-8065F4F7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FA5FB-E85E-4067-9F97-B96D28B6143D}"/>
              </a:ext>
            </a:extLst>
          </p:cNvPr>
          <p:cNvSpPr>
            <a:spLocks noGrp="1"/>
          </p:cNvSpPr>
          <p:nvPr>
            <p:ph type="body" idx="1"/>
          </p:nvPr>
        </p:nvSpPr>
        <p:spPr/>
        <p:txBody>
          <a:bodyPr/>
          <a:lstStyle/>
          <a:p>
            <a:r>
              <a:rPr lang="fi-FI"/>
              <a:t>Tänne </a:t>
            </a:r>
            <a:r>
              <a:rPr lang="fi-FI" err="1"/>
              <a:t>pitäis</a:t>
            </a:r>
            <a:r>
              <a:rPr lang="fi-FI"/>
              <a:t> lisätä lähde</a:t>
            </a:r>
            <a:endParaRPr lang="en-FI"/>
          </a:p>
        </p:txBody>
      </p:sp>
      <p:sp>
        <p:nvSpPr>
          <p:cNvPr id="4" name="Slide Number Placeholder 3">
            <a:extLst>
              <a:ext uri="{FF2B5EF4-FFF2-40B4-BE49-F238E27FC236}">
                <a16:creationId xmlns:a16="http://schemas.microsoft.com/office/drawing/2014/main" id="{6B3E2A31-62BF-E29C-BB89-DC0775E8B9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81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9D28-B1FF-6D19-59C7-88560F1FEC4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32F6DB0-CE39-B0F7-14E9-7FC4301C73B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8572E40-9056-E710-D15D-E8678403FEF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95248E24-F464-53CF-2CCD-471FC1BDB9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09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CEBBD-D171-E4C6-CB58-3CBFA7F18EC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21B8FA1-9CE8-BCA3-63B3-D9FF06C2F90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2B7DD7A5-37C2-8E1C-72F9-316D1AD97162}"/>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EF74AB4-4B4B-ED32-C83D-4B6138BA8E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75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F24F-AA98-1977-6EBE-13676D9FD87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7AB3037-7AD0-A0AA-7303-50604FC20FE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69DE508-0A5A-AED3-64A4-427C90AEF428}"/>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ED0AEB5-FBC9-EDEA-6FAC-F9393EDF51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58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E9D52-9B31-BD7F-AF64-EE54EBB53BE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BF7E480-0096-42D8-7CF4-3F434F73A58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4C4A598-9718-44A1-A05F-26BD93B93671}"/>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3446EEE2-F76F-5C87-4E79-47919AD0F2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02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307F8-0F72-AA81-BDE2-4943143DBA8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5C41601-D70A-5DCD-B0B4-6AA71D62681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E48E0BD-4BA8-B8CA-CC14-EACE19518C3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50AC281D-9632-6DA9-13F4-8187486FB4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73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52BA-291E-F1C2-86B2-562D488FC04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9AD2A14-B98F-CB14-EDB4-53BE7665ECC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9818357-EB30-9D09-9529-1720E1B45D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9A4658DA-2078-477E-BDE4-FF80C43CFA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6F8B-A4CD-7C48-9700-01B618CEEDF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58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392C5E7-B447-A109-2441-C261B266238E}"/>
              </a:ext>
            </a:extLst>
          </p:cNvPr>
          <p:cNvPicPr>
            <a:picLocks noChangeAspect="1"/>
          </p:cNvPicPr>
          <p:nvPr userDrawn="1"/>
        </p:nvPicPr>
        <p:blipFill>
          <a:blip r:embed="rId2">
            <a:extLst>
              <a:ext uri="{96DAC541-7B7A-43D3-8B79-37D633B846F1}">
                <asvg:svgBlip xmlns:asvg="http://schemas.microsoft.com/office/drawing/2016/SVG/main" r:embed="rId3"/>
              </a:ext>
            </a:extLst>
          </a:blip>
          <a:srcRect t="7678"/>
          <a:stretch>
            <a:fillRect/>
          </a:stretch>
        </p:blipFill>
        <p:spPr>
          <a:xfrm>
            <a:off x="0" y="7581"/>
            <a:ext cx="12192000" cy="6850420"/>
          </a:xfrm>
          <a:prstGeom prst="rect">
            <a:avLst/>
          </a:prstGeom>
        </p:spPr>
      </p:pic>
      <p:sp>
        <p:nvSpPr>
          <p:cNvPr id="2" name="Title 1">
            <a:extLst>
              <a:ext uri="{FF2B5EF4-FFF2-40B4-BE49-F238E27FC236}">
                <a16:creationId xmlns:a16="http://schemas.microsoft.com/office/drawing/2014/main" id="{C522EF48-27FD-D9D3-C36F-E5574ABDF33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dirty="0"/>
              <a:t>Click to edit Master title style</a:t>
            </a:r>
            <a:endParaRPr lang="fi-FI" dirty="0"/>
          </a:p>
        </p:txBody>
      </p:sp>
      <p:sp>
        <p:nvSpPr>
          <p:cNvPr id="3" name="Subtitle 2">
            <a:extLst>
              <a:ext uri="{FF2B5EF4-FFF2-40B4-BE49-F238E27FC236}">
                <a16:creationId xmlns:a16="http://schemas.microsoft.com/office/drawing/2014/main" id="{3B7836C7-8EE5-B7DE-8AF4-D53D80D7F694}"/>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4" name="Date Placeholder 3">
            <a:extLst>
              <a:ext uri="{FF2B5EF4-FFF2-40B4-BE49-F238E27FC236}">
                <a16:creationId xmlns:a16="http://schemas.microsoft.com/office/drawing/2014/main" id="{F4BBDC49-41C5-2612-5CD2-D4168746FEB5}"/>
              </a:ext>
            </a:extLst>
          </p:cNvPr>
          <p:cNvSpPr>
            <a:spLocks noGrp="1"/>
          </p:cNvSpPr>
          <p:nvPr>
            <p:ph type="dt" sz="half" idx="10"/>
          </p:nvPr>
        </p:nvSpPr>
        <p:spPr/>
        <p:txBody>
          <a:bodyPr/>
          <a:lstStyle/>
          <a:p>
            <a:fld id="{750CBBFF-5FE3-F140-A08B-C64AB215F600}" type="datetimeFigureOut">
              <a:rPr lang="fi-FI" smtClean="0"/>
              <a:t>20.4.2026</a:t>
            </a:fld>
            <a:endParaRPr lang="fi-FI"/>
          </a:p>
        </p:txBody>
      </p:sp>
      <p:sp>
        <p:nvSpPr>
          <p:cNvPr id="5" name="Footer Placeholder 4">
            <a:extLst>
              <a:ext uri="{FF2B5EF4-FFF2-40B4-BE49-F238E27FC236}">
                <a16:creationId xmlns:a16="http://schemas.microsoft.com/office/drawing/2014/main" id="{7360F734-F8C0-D84C-4C95-20D324B776E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E8DACBA-A6CD-FEFA-B59C-CED356A93DAE}"/>
              </a:ext>
            </a:extLst>
          </p:cNvPr>
          <p:cNvSpPr>
            <a:spLocks noGrp="1"/>
          </p:cNvSpPr>
          <p:nvPr>
            <p:ph type="sldNum" sz="quarter" idx="12"/>
          </p:nvPr>
        </p:nvSpPr>
        <p:spPr/>
        <p:txBody>
          <a:bodyPr/>
          <a:lstStyle/>
          <a:p>
            <a:fld id="{F42AF2DD-07D1-1D42-BE66-207151325100}" type="slidenum">
              <a:rPr lang="fi-FI" smtClean="0"/>
              <a:t>‹#›</a:t>
            </a:fld>
            <a:endParaRPr lang="fi-FI"/>
          </a:p>
        </p:txBody>
      </p:sp>
    </p:spTree>
    <p:extLst>
      <p:ext uri="{BB962C8B-B14F-4D97-AF65-F5344CB8AC3E}">
        <p14:creationId xmlns:p14="http://schemas.microsoft.com/office/powerpoint/2010/main" val="281851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74A2-CC95-25A2-1FC3-58DAD1C7E632}"/>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70794FBD-B41C-B96A-E5D3-4C00631936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EF274E21-AF19-7F1D-4E3E-8B43505ED40E}"/>
              </a:ext>
            </a:extLst>
          </p:cNvPr>
          <p:cNvSpPr>
            <a:spLocks noGrp="1"/>
          </p:cNvSpPr>
          <p:nvPr>
            <p:ph type="dt" sz="half" idx="10"/>
          </p:nvPr>
        </p:nvSpPr>
        <p:spPr/>
        <p:txBody>
          <a:bodyPr/>
          <a:lstStyle/>
          <a:p>
            <a:fld id="{750CBBFF-5FE3-F140-A08B-C64AB215F600}" type="datetimeFigureOut">
              <a:rPr lang="fi-FI" smtClean="0"/>
              <a:t>20.4.2026</a:t>
            </a:fld>
            <a:endParaRPr lang="fi-FI"/>
          </a:p>
        </p:txBody>
      </p:sp>
      <p:sp>
        <p:nvSpPr>
          <p:cNvPr id="5" name="Footer Placeholder 4">
            <a:extLst>
              <a:ext uri="{FF2B5EF4-FFF2-40B4-BE49-F238E27FC236}">
                <a16:creationId xmlns:a16="http://schemas.microsoft.com/office/drawing/2014/main" id="{E3034171-1834-3B16-F388-C1284F5FFFC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2899DA62-88B3-D70F-6C8F-54C637347C4C}"/>
              </a:ext>
            </a:extLst>
          </p:cNvPr>
          <p:cNvSpPr>
            <a:spLocks noGrp="1"/>
          </p:cNvSpPr>
          <p:nvPr>
            <p:ph type="sldNum" sz="quarter" idx="12"/>
          </p:nvPr>
        </p:nvSpPr>
        <p:spPr/>
        <p:txBody>
          <a:bodyPr/>
          <a:lstStyle/>
          <a:p>
            <a:fld id="{F42AF2DD-07D1-1D42-BE66-207151325100}" type="slidenum">
              <a:rPr lang="fi-FI" smtClean="0"/>
              <a:t>‹#›</a:t>
            </a:fld>
            <a:endParaRPr lang="fi-FI"/>
          </a:p>
        </p:txBody>
      </p:sp>
    </p:spTree>
    <p:extLst>
      <p:ext uri="{BB962C8B-B14F-4D97-AF65-F5344CB8AC3E}">
        <p14:creationId xmlns:p14="http://schemas.microsoft.com/office/powerpoint/2010/main" val="3971445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EAA15-7856-DDC3-63FB-18CEA3F22C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fi-FI" dirty="0"/>
          </a:p>
        </p:txBody>
      </p:sp>
      <p:sp>
        <p:nvSpPr>
          <p:cNvPr id="3" name="Text Placeholder 2">
            <a:extLst>
              <a:ext uri="{FF2B5EF4-FFF2-40B4-BE49-F238E27FC236}">
                <a16:creationId xmlns:a16="http://schemas.microsoft.com/office/drawing/2014/main" id="{897786AA-33E1-09D5-D1D1-CB6D607D7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4" name="Date Placeholder 3">
            <a:extLst>
              <a:ext uri="{FF2B5EF4-FFF2-40B4-BE49-F238E27FC236}">
                <a16:creationId xmlns:a16="http://schemas.microsoft.com/office/drawing/2014/main" id="{45371310-29DF-1358-36E7-B3D750BFD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0CBBFF-5FE3-F140-A08B-C64AB215F600}" type="datetimeFigureOut">
              <a:rPr lang="fi-FI" smtClean="0"/>
              <a:t>20.4.2026</a:t>
            </a:fld>
            <a:endParaRPr lang="fi-FI"/>
          </a:p>
        </p:txBody>
      </p:sp>
      <p:sp>
        <p:nvSpPr>
          <p:cNvPr id="5" name="Footer Placeholder 4">
            <a:extLst>
              <a:ext uri="{FF2B5EF4-FFF2-40B4-BE49-F238E27FC236}">
                <a16:creationId xmlns:a16="http://schemas.microsoft.com/office/drawing/2014/main" id="{3493AA6C-3D71-27D6-535E-FC8744EE5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Slide Number Placeholder 5">
            <a:extLst>
              <a:ext uri="{FF2B5EF4-FFF2-40B4-BE49-F238E27FC236}">
                <a16:creationId xmlns:a16="http://schemas.microsoft.com/office/drawing/2014/main" id="{EDFED57F-8BDB-8256-FC59-DF6F4EB5E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2AF2DD-07D1-1D42-BE66-207151325100}" type="slidenum">
              <a:rPr lang="fi-FI" smtClean="0"/>
              <a:t>‹#›</a:t>
            </a:fld>
            <a:endParaRPr lang="fi-FI"/>
          </a:p>
        </p:txBody>
      </p:sp>
    </p:spTree>
    <p:extLst>
      <p:ext uri="{BB962C8B-B14F-4D97-AF65-F5344CB8AC3E}">
        <p14:creationId xmlns:p14="http://schemas.microsoft.com/office/powerpoint/2010/main" val="965595549"/>
      </p:ext>
    </p:extLst>
  </p:cSld>
  <p:clrMap bg1="lt1" tx1="dk1" bg2="lt2" tx2="dk2" accent1="accent1" accent2="accent2" accent3="accent3" accent4="accent4" accent5="accent5" accent6="accent6" hlink="hlink" folHlink="folHlink"/>
  <p:sldLayoutIdLst>
    <p:sldLayoutId id="2147483845" r:id="rId1"/>
    <p:sldLayoutId id="2147483846" r:id="rId2"/>
  </p:sldLayoutIdLst>
  <p:txStyles>
    <p:titleStyle>
      <a:lvl1pPr algn="l" defTabSz="914400" rtl="0" eaLnBrk="1" latinLnBrk="0" hangingPunct="1">
        <a:lnSpc>
          <a:spcPct val="90000"/>
        </a:lnSpc>
        <a:spcBef>
          <a:spcPct val="0"/>
        </a:spcBef>
        <a:buNone/>
        <a:defRPr sz="4400" b="0" i="0" kern="1200">
          <a:solidFill>
            <a:schemeClr val="tx1"/>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2DF7-C745-0D2C-AD15-418E2DB9CF1A}"/>
              </a:ext>
            </a:extLst>
          </p:cNvPr>
          <p:cNvSpPr>
            <a:spLocks noGrp="1"/>
          </p:cNvSpPr>
          <p:nvPr>
            <p:ph type="ctrTitle"/>
          </p:nvPr>
        </p:nvSpPr>
        <p:spPr>
          <a:xfrm>
            <a:off x="1524000" y="767312"/>
            <a:ext cx="9144000" cy="3721561"/>
          </a:xfrm>
        </p:spPr>
        <p:txBody>
          <a:bodyPr>
            <a:noAutofit/>
          </a:bodyPr>
          <a:lstStyle/>
          <a:p>
            <a:r>
              <a:rPr lang="fi-FI" sz="2800" noProof="1">
                <a:solidFill>
                  <a:schemeClr val="bg1"/>
                </a:solidFill>
                <a:latin typeface="Calibri" panose="020F0502020204030204" pitchFamily="34" charset="0"/>
                <a:cs typeface="Calibri" panose="020F0502020204030204" pitchFamily="34" charset="0"/>
              </a:rPr>
              <a:t>Pirkanmaan </a:t>
            </a:r>
            <a:br>
              <a:rPr lang="fi-FI" sz="2800" noProof="1">
                <a:solidFill>
                  <a:schemeClr val="bg1"/>
                </a:solidFill>
                <a:latin typeface="Calibri" panose="020F0502020204030204" pitchFamily="34" charset="0"/>
                <a:cs typeface="Calibri" panose="020F0502020204030204" pitchFamily="34" charset="0"/>
              </a:rPr>
            </a:br>
            <a:r>
              <a:rPr lang="fi-FI" sz="2800" noProof="1">
                <a:solidFill>
                  <a:schemeClr val="bg1"/>
                </a:solidFill>
                <a:latin typeface="Calibri" panose="020F0502020204030204" pitchFamily="34" charset="0"/>
                <a:cs typeface="Calibri" panose="020F0502020204030204" pitchFamily="34" charset="0"/>
              </a:rPr>
              <a:t>hallitusohjelmatavoitteet 2027-2031 </a:t>
            </a:r>
            <a:br>
              <a:rPr lang="fi-FI" sz="4400" b="1" noProof="1">
                <a:solidFill>
                  <a:schemeClr val="bg1"/>
                </a:solidFill>
                <a:latin typeface="Calibri" panose="020F0502020204030204" pitchFamily="34" charset="0"/>
                <a:cs typeface="Calibri" panose="020F0502020204030204" pitchFamily="34" charset="0"/>
              </a:rPr>
            </a:br>
            <a:br>
              <a:rPr lang="fi-FI" b="1" noProof="1">
                <a:solidFill>
                  <a:schemeClr val="bg1"/>
                </a:solidFill>
                <a:latin typeface="Calibri" panose="020F0502020204030204" pitchFamily="34" charset="0"/>
                <a:cs typeface="Calibri" panose="020F0502020204030204" pitchFamily="34" charset="0"/>
              </a:rPr>
            </a:br>
            <a:r>
              <a:rPr lang="fi-FI" sz="4800" b="1" noProof="1">
                <a:solidFill>
                  <a:schemeClr val="accent6">
                    <a:lumMod val="40000"/>
                    <a:lumOff val="60000"/>
                  </a:schemeClr>
                </a:solidFill>
                <a:latin typeface="Calibri" panose="020F0502020204030204" pitchFamily="34" charset="0"/>
                <a:cs typeface="Calibri" panose="020F0502020204030204" pitchFamily="34" charset="0"/>
              </a:rPr>
              <a:t>Pirkanmaa on Suomen kasvun veturi ja osaamisen solmukohta</a:t>
            </a:r>
            <a:endParaRPr lang="fi-FI" sz="36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E91E9084-2C25-45E4-A2FC-FD0A3527659D}"/>
              </a:ext>
            </a:extLst>
          </p:cNvPr>
          <p:cNvSpPr>
            <a:spLocks noGrp="1"/>
          </p:cNvSpPr>
          <p:nvPr>
            <p:ph type="subTitle" idx="1"/>
          </p:nvPr>
        </p:nvSpPr>
        <p:spPr>
          <a:xfrm>
            <a:off x="1524000" y="5735637"/>
            <a:ext cx="9144000" cy="746937"/>
          </a:xfrm>
        </p:spPr>
        <p:txBody>
          <a:bodyPr>
            <a:normAutofit/>
          </a:bodyPr>
          <a:lstStyle/>
          <a:p>
            <a:r>
              <a:rPr lang="fi-FI" sz="1600" noProof="1">
                <a:latin typeface="Calibri" panose="020F0502020204030204" pitchFamily="34" charset="0"/>
                <a:cs typeface="Calibri" panose="020F0502020204030204" pitchFamily="34" charset="0"/>
              </a:rPr>
              <a:t>Pirkanmaan kärjet</a:t>
            </a:r>
          </a:p>
        </p:txBody>
      </p:sp>
    </p:spTree>
    <p:extLst>
      <p:ext uri="{BB962C8B-B14F-4D97-AF65-F5344CB8AC3E}">
        <p14:creationId xmlns:p14="http://schemas.microsoft.com/office/powerpoint/2010/main" val="418097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3C411-D886-5A56-23F6-5CCBE9EC014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73BFAE9-273F-3DA6-94F7-30EBA9F2B7E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6096000" y="-20099"/>
            <a:ext cx="6096000" cy="6878099"/>
          </a:xfrm>
          <a:prstGeom prst="rect">
            <a:avLst/>
          </a:prstGeom>
        </p:spPr>
      </p:pic>
      <p:sp>
        <p:nvSpPr>
          <p:cNvPr id="15" name="Snip Single Corner of Rectangle 14">
            <a:extLst>
              <a:ext uri="{FF2B5EF4-FFF2-40B4-BE49-F238E27FC236}">
                <a16:creationId xmlns:a16="http://schemas.microsoft.com/office/drawing/2014/main" id="{C37BF485-0629-F231-FAE4-0463AD2811CB}"/>
              </a:ext>
            </a:extLst>
          </p:cNvPr>
          <p:cNvSpPr>
            <a:spLocks noGrp="1" noRot="1" noMove="1" noResize="1" noEditPoints="1" noAdjustHandles="1" noChangeArrowheads="1" noChangeShapeType="1"/>
          </p:cNvSpPr>
          <p:nvPr/>
        </p:nvSpPr>
        <p:spPr>
          <a:xfrm>
            <a:off x="-73140" y="-9939"/>
            <a:ext cx="7678272"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endParaRPr>
          </a:p>
        </p:txBody>
      </p:sp>
      <p:sp>
        <p:nvSpPr>
          <p:cNvPr id="2" name="Otsikko 1">
            <a:extLst>
              <a:ext uri="{FF2B5EF4-FFF2-40B4-BE49-F238E27FC236}">
                <a16:creationId xmlns:a16="http://schemas.microsoft.com/office/drawing/2014/main" id="{16D1C698-06B5-5406-FCF6-B4059CDF82E3}"/>
              </a:ext>
            </a:extLst>
          </p:cNvPr>
          <p:cNvSpPr>
            <a:spLocks noGrp="1"/>
          </p:cNvSpPr>
          <p:nvPr>
            <p:ph type="title"/>
          </p:nvPr>
        </p:nvSpPr>
        <p:spPr>
          <a:xfrm>
            <a:off x="591508" y="1323727"/>
            <a:ext cx="6373190" cy="1047782"/>
          </a:xfrm>
          <a:noFill/>
        </p:spPr>
        <p:txBody>
          <a:bodyPr>
            <a:noAutofit/>
          </a:bodyPr>
          <a:lstStyle/>
          <a:p>
            <a:r>
              <a:rPr lang="fi-FI" sz="3200" dirty="0">
                <a:solidFill>
                  <a:schemeClr val="accent1"/>
                </a:solidFill>
                <a:latin typeface="Calibri" panose="020F0502020204030204" pitchFamily="34" charset="0"/>
                <a:cs typeface="Calibri" panose="020F0502020204030204" pitchFamily="34" charset="0"/>
              </a:rPr>
              <a:t>Teolliset investoinnit ja TKI-toiminta vahvistavat Suomen kilpailukykyä</a:t>
            </a:r>
            <a:endParaRPr lang="fi-FI" dirty="0">
              <a:solidFill>
                <a:schemeClr val="accent1"/>
              </a:solidFill>
              <a:latin typeface="Calibri" panose="020F0502020204030204" pitchFamily="34" charset="0"/>
              <a:cs typeface="Calibri" panose="020F0502020204030204" pitchFamily="34" charset="0"/>
            </a:endParaRPr>
          </a:p>
        </p:txBody>
      </p:sp>
      <p:sp>
        <p:nvSpPr>
          <p:cNvPr id="4" name="Sisällön paikkamerkki 2">
            <a:extLst>
              <a:ext uri="{FF2B5EF4-FFF2-40B4-BE49-F238E27FC236}">
                <a16:creationId xmlns:a16="http://schemas.microsoft.com/office/drawing/2014/main" id="{B11100EC-B6E4-45A5-3DEC-D3D55A202B05}"/>
              </a:ext>
            </a:extLst>
          </p:cNvPr>
          <p:cNvSpPr txBox="1">
            <a:spLocks/>
          </p:cNvSpPr>
          <p:nvPr/>
        </p:nvSpPr>
        <p:spPr>
          <a:xfrm>
            <a:off x="591507" y="2486715"/>
            <a:ext cx="6818696" cy="3690256"/>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Tampereen seudulla toimii 15 kansainvälisen yrityksen TKI-yksikköä, joista jokainen työllistää yli 80 henkilötyövuotta ja tuo merkittäviä TKI-investointeja alueelle. Kokonaisuutta täydentää alueen pk-yritysten laaja verkosto. Investoinnit TKI-toimintaan mahdollistavat teollisuuden pysymisen Suomessa. TKI-investointien vaikuttava kohdentaminen strategisesti tärkeisiin toimialoihin luo pohjaa uudelle liiketoiminnalle.</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Teollisuus tarvitsee kilpailukykyistä ja varmaa sähköä. Kulutuksen kasvu edellyttää ajoissa tehtäviä investointeja jakeluverkkoon. Sähkömarkkinalakia tulee uudistaa, koska nykyinen lainsäädäntökehys ei ota huomioon kasvun, huoltovarmuuden eikä kansallisten ilmasto- ja energiatavoitteiden edellyttämää verkon kehittämisen tarvetta.</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Teollisten investointien mahdollistaminen suurten kaupunkiseutujen yhteydessä on kilpailukyvyn kannalta olennaista. Väestökeskittymät pystyvät kilpailemaan osaamis- ja työvoimaintensiivisistä suuryksiköistä, mikä luo pohjaa TKI-investointien kasvulle.</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Aineettomaan arvonluontiin perustuva elämysteollisuus ja luova liiketoiminta, kuten pelit, musiikki, muotoilu ja tapahtumat, monipuolistavat elinkeinorakennetta, tarjoavat merkittävää vientipotentiaalia ja vahvistavat maakuvaa globaalisti.</a:t>
            </a:r>
            <a:endParaRPr kumimoji="0" lang="fi-FI" sz="140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09F0B48-C834-61EB-9309-49E3916B3321}"/>
              </a:ext>
            </a:extLst>
          </p:cNvPr>
          <p:cNvSpPr txBox="1"/>
          <p:nvPr/>
        </p:nvSpPr>
        <p:spPr>
          <a:xfrm>
            <a:off x="769308" y="653337"/>
            <a:ext cx="619539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40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UUDISTUVA TEOLLISUUS JA KAKSIKÄYTTÖTEKNOLOGIAT</a:t>
            </a:r>
          </a:p>
        </p:txBody>
      </p:sp>
      <p:pic>
        <p:nvPicPr>
          <p:cNvPr id="17" name="Graphic 16">
            <a:extLst>
              <a:ext uri="{FF2B5EF4-FFF2-40B4-BE49-F238E27FC236}">
                <a16:creationId xmlns:a16="http://schemas.microsoft.com/office/drawing/2014/main" id="{EAC6279A-70C9-03EB-9309-0568C52F66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08" y="588553"/>
            <a:ext cx="177800" cy="368300"/>
          </a:xfrm>
          <a:prstGeom prst="rect">
            <a:avLst/>
          </a:prstGeom>
        </p:spPr>
      </p:pic>
      <p:sp>
        <p:nvSpPr>
          <p:cNvPr id="20" name="Right Triangle 19">
            <a:extLst>
              <a:ext uri="{FF2B5EF4-FFF2-40B4-BE49-F238E27FC236}">
                <a16:creationId xmlns:a16="http://schemas.microsoft.com/office/drawing/2014/main" id="{F6377D84-7870-2338-C895-CBDBAD680661}"/>
              </a:ext>
            </a:extLst>
          </p:cNvPr>
          <p:cNvSpPr>
            <a:spLocks noGrp="1" noRot="1" noMove="1" noResize="1" noEditPoints="1" noAdjustHandles="1" noChangeArrowheads="1" noChangeShapeType="1"/>
          </p:cNvSpPr>
          <p:nvPr/>
        </p:nvSpPr>
        <p:spPr>
          <a:xfrm rot="16200000">
            <a:off x="10089207" y="4765366"/>
            <a:ext cx="2102794" cy="2102794"/>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D6A3BCF7-275A-6DC2-1010-BC9413F75041}"/>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11383649" y="5930223"/>
            <a:ext cx="567208" cy="722515"/>
          </a:xfrm>
          <a:prstGeom prst="rect">
            <a:avLst/>
          </a:prstGeom>
        </p:spPr>
      </p:pic>
    </p:spTree>
    <p:extLst>
      <p:ext uri="{BB962C8B-B14F-4D97-AF65-F5344CB8AC3E}">
        <p14:creationId xmlns:p14="http://schemas.microsoft.com/office/powerpoint/2010/main" val="153739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87997B8-6BAC-C523-3625-8318BA97360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2D0AFDD-B040-B493-D224-F0C29F80CD8C}"/>
              </a:ext>
            </a:extLst>
          </p:cNvPr>
          <p:cNvSpPr>
            <a:spLocks noGrp="1"/>
          </p:cNvSpPr>
          <p:nvPr>
            <p:ph type="title"/>
          </p:nvPr>
        </p:nvSpPr>
        <p:spPr>
          <a:xfrm>
            <a:off x="608994" y="567396"/>
            <a:ext cx="5657161" cy="749440"/>
          </a:xfrm>
        </p:spPr>
        <p:txBody>
          <a:bodyPr>
            <a:normAutofit/>
          </a:bodyPr>
          <a:lstStyle/>
          <a:p>
            <a:r>
              <a:rPr lang="fi-FI" sz="2800" b="1" noProof="1">
                <a:latin typeface="Calibri" panose="020F0502020204030204" pitchFamily="34" charset="0"/>
                <a:cs typeface="Calibri" panose="020F0502020204030204" pitchFamily="34" charset="0"/>
              </a:rPr>
              <a:t>Hallitusohjelmatavoitteet:</a:t>
            </a:r>
            <a:endParaRPr lang="fi-FI" sz="2800" noProof="1">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183D7C7-033A-CD7C-BC21-CEF7CF0EBC81}"/>
              </a:ext>
            </a:extLst>
          </p:cNvPr>
          <p:cNvSpPr/>
          <p:nvPr/>
        </p:nvSpPr>
        <p:spPr>
          <a:xfrm>
            <a:off x="938257" y="2003884"/>
            <a:ext cx="3359073" cy="147711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Vahvistetaan tutkimus-, kehitys- ja innovaatiotoiminnan vaikuttavuutta kohdentamalla korkeakoulujen TKI-rahoitusta alueille, joilla yritykset tekevät merkittäviä TKI-investointeja, sekä vahvistamalla pk-yritysten osallistumista TKI-ekosysteemeihin. </a:t>
            </a:r>
          </a:p>
        </p:txBody>
      </p:sp>
      <p:sp>
        <p:nvSpPr>
          <p:cNvPr id="14" name="Otsikko 1">
            <a:extLst>
              <a:ext uri="{FF2B5EF4-FFF2-40B4-BE49-F238E27FC236}">
                <a16:creationId xmlns:a16="http://schemas.microsoft.com/office/drawing/2014/main" id="{254E392A-40A1-FAA5-6482-7A64D4679C82}"/>
              </a:ext>
            </a:extLst>
          </p:cNvPr>
          <p:cNvSpPr txBox="1">
            <a:spLocks/>
          </p:cNvSpPr>
          <p:nvPr/>
        </p:nvSpPr>
        <p:spPr>
          <a:xfrm>
            <a:off x="608995" y="1304263"/>
            <a:ext cx="9872315" cy="51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800" i="0" u="none" strike="noStrike" kern="1200" cap="none" spc="0" normalizeH="0" baseline="0" noProof="1">
                <a:ln>
                  <a:noFill/>
                </a:ln>
                <a:solidFill>
                  <a:srgbClr val="426F70"/>
                </a:solidFill>
                <a:effectLst/>
                <a:uLnTx/>
                <a:uFillTx/>
                <a:latin typeface="Calibri" panose="020F0502020204030204" pitchFamily="34" charset="0"/>
                <a:cs typeface="Calibri" panose="020F0502020204030204" pitchFamily="34" charset="0"/>
              </a:rPr>
              <a:t>Teolliset investoinnit ja TKI-toiminta vahvistavat Suomen kilpailukykyä</a:t>
            </a:r>
          </a:p>
        </p:txBody>
      </p:sp>
      <p:pic>
        <p:nvPicPr>
          <p:cNvPr id="17" name="Graphic 16">
            <a:extLst>
              <a:ext uri="{FF2B5EF4-FFF2-40B4-BE49-F238E27FC236}">
                <a16:creationId xmlns:a16="http://schemas.microsoft.com/office/drawing/2014/main" id="{E49BB7D0-33E1-E2CD-A1F4-3BEC89414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995" y="2007852"/>
            <a:ext cx="260317" cy="539228"/>
          </a:xfrm>
          <a:prstGeom prst="rect">
            <a:avLst/>
          </a:prstGeom>
        </p:spPr>
      </p:pic>
      <p:sp>
        <p:nvSpPr>
          <p:cNvPr id="4" name="Rectangle 3">
            <a:extLst>
              <a:ext uri="{FF2B5EF4-FFF2-40B4-BE49-F238E27FC236}">
                <a16:creationId xmlns:a16="http://schemas.microsoft.com/office/drawing/2014/main" id="{4D6FA198-BFBC-ECF1-8F88-FA8FE17C99BE}"/>
              </a:ext>
            </a:extLst>
          </p:cNvPr>
          <p:cNvSpPr/>
          <p:nvPr/>
        </p:nvSpPr>
        <p:spPr>
          <a:xfrm>
            <a:off x="4741772" y="2003884"/>
            <a:ext cx="3359073" cy="147711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Lisätään valmistavan teollisuuden investointeja ja TKI-panostuksia kehittämällä investointitukia, jotka tukevat uusien teknologioiden syntyä, skaalautumista ja arvoketjujen uudistumista Suomessa. </a:t>
            </a:r>
          </a:p>
        </p:txBody>
      </p:sp>
      <p:pic>
        <p:nvPicPr>
          <p:cNvPr id="9" name="Graphic 8">
            <a:extLst>
              <a:ext uri="{FF2B5EF4-FFF2-40B4-BE49-F238E27FC236}">
                <a16:creationId xmlns:a16="http://schemas.microsoft.com/office/drawing/2014/main" id="{F619AF2F-DC42-FF94-583C-6E8E95DF5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12510" y="2007852"/>
            <a:ext cx="260317" cy="539228"/>
          </a:xfrm>
          <a:prstGeom prst="rect">
            <a:avLst/>
          </a:prstGeom>
        </p:spPr>
      </p:pic>
      <p:sp>
        <p:nvSpPr>
          <p:cNvPr id="15" name="Rectangle 14">
            <a:extLst>
              <a:ext uri="{FF2B5EF4-FFF2-40B4-BE49-F238E27FC236}">
                <a16:creationId xmlns:a16="http://schemas.microsoft.com/office/drawing/2014/main" id="{569303BC-5E36-FE79-53AB-F4B8D7078BE6}"/>
              </a:ext>
            </a:extLst>
          </p:cNvPr>
          <p:cNvSpPr/>
          <p:nvPr/>
        </p:nvSpPr>
        <p:spPr>
          <a:xfrm>
            <a:off x="8545287" y="2003884"/>
            <a:ext cx="3359073" cy="147711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Parannetaan investointiympäristön ennakoitavuutta ja sujuvuutta nopeuttamalla lupa- ja kaavoitusprosesseja teollisuusalueilla ja -puistoissa sekä edistämällä ennakoivan luvituksen käyttöönottoa. </a:t>
            </a:r>
          </a:p>
        </p:txBody>
      </p:sp>
      <p:pic>
        <p:nvPicPr>
          <p:cNvPr id="16" name="Graphic 15">
            <a:extLst>
              <a:ext uri="{FF2B5EF4-FFF2-40B4-BE49-F238E27FC236}">
                <a16:creationId xmlns:a16="http://schemas.microsoft.com/office/drawing/2014/main" id="{E97A2A83-28A8-4B1F-9ED5-0007577E24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6025" y="2007852"/>
            <a:ext cx="260317" cy="539228"/>
          </a:xfrm>
          <a:prstGeom prst="rect">
            <a:avLst/>
          </a:prstGeom>
        </p:spPr>
      </p:pic>
      <p:sp>
        <p:nvSpPr>
          <p:cNvPr id="18" name="Rectangle 17">
            <a:extLst>
              <a:ext uri="{FF2B5EF4-FFF2-40B4-BE49-F238E27FC236}">
                <a16:creationId xmlns:a16="http://schemas.microsoft.com/office/drawing/2014/main" id="{606E6380-E64D-FEA5-696A-9F455B6F1FC9}"/>
              </a:ext>
            </a:extLst>
          </p:cNvPr>
          <p:cNvSpPr/>
          <p:nvPr/>
        </p:nvSpPr>
        <p:spPr>
          <a:xfrm>
            <a:off x="938257" y="3638127"/>
            <a:ext cx="3359073" cy="131388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Muuttamalla sähkömarkkinalakia varmistetaan sähköverkon kapasiteetin kasvu ja uusien liittymien sujuva rakentaminen sekä tuetaan investointien toteutumista. </a:t>
            </a:r>
          </a:p>
        </p:txBody>
      </p:sp>
      <p:pic>
        <p:nvPicPr>
          <p:cNvPr id="19" name="Graphic 18">
            <a:extLst>
              <a:ext uri="{FF2B5EF4-FFF2-40B4-BE49-F238E27FC236}">
                <a16:creationId xmlns:a16="http://schemas.microsoft.com/office/drawing/2014/main" id="{577A5AFA-164F-3B8C-1A24-4FD9943F9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995" y="3632367"/>
            <a:ext cx="260317" cy="539228"/>
          </a:xfrm>
          <a:prstGeom prst="rect">
            <a:avLst/>
          </a:prstGeom>
        </p:spPr>
      </p:pic>
      <p:sp>
        <p:nvSpPr>
          <p:cNvPr id="25" name="Rectangle 24">
            <a:extLst>
              <a:ext uri="{FF2B5EF4-FFF2-40B4-BE49-F238E27FC236}">
                <a16:creationId xmlns:a16="http://schemas.microsoft.com/office/drawing/2014/main" id="{55645A46-01FD-0C41-CC69-3700266B53D6}"/>
              </a:ext>
            </a:extLst>
          </p:cNvPr>
          <p:cNvSpPr/>
          <p:nvPr/>
        </p:nvSpPr>
        <p:spPr>
          <a:xfrm>
            <a:off x="4732045" y="3638127"/>
            <a:ext cx="3359073" cy="131388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Vahvistetaan luovan talouden kasvu ja aineettomien oikeuksien hyödyntäminen toimeenpanemalla luovan talouden kasvustrategia sekä turvaamalla luovien alojen TKI-rahoitus ja AV-kannustimen jatkuvuus. </a:t>
            </a:r>
          </a:p>
        </p:txBody>
      </p:sp>
      <p:pic>
        <p:nvPicPr>
          <p:cNvPr id="26" name="Graphic 25">
            <a:extLst>
              <a:ext uri="{FF2B5EF4-FFF2-40B4-BE49-F238E27FC236}">
                <a16:creationId xmlns:a16="http://schemas.microsoft.com/office/drawing/2014/main" id="{4FF1F673-B0D2-620C-D62D-0B549CB27F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2783" y="3632367"/>
            <a:ext cx="260317" cy="539228"/>
          </a:xfrm>
          <a:prstGeom prst="rect">
            <a:avLst/>
          </a:prstGeom>
        </p:spPr>
      </p:pic>
      <p:sp>
        <p:nvSpPr>
          <p:cNvPr id="27" name="Rectangle 26">
            <a:extLst>
              <a:ext uri="{FF2B5EF4-FFF2-40B4-BE49-F238E27FC236}">
                <a16:creationId xmlns:a16="http://schemas.microsoft.com/office/drawing/2014/main" id="{63295ACC-238D-4864-F554-8B906951CC55}"/>
              </a:ext>
            </a:extLst>
          </p:cNvPr>
          <p:cNvSpPr/>
          <p:nvPr/>
        </p:nvSpPr>
        <p:spPr>
          <a:xfrm>
            <a:off x="8555016" y="3638127"/>
            <a:ext cx="3359073" cy="131388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Tehostetaan julkisten tukien ja palveluiden vaikuttavuutta suuntaamalla rahoitusta ja neuvontaa entistä vahvemmin teolliseen toimintaan sekä teknologia- ja palveluinnovaatioiden kaupallistamiseen, erityisesti Business Finlandin kautta. </a:t>
            </a:r>
          </a:p>
        </p:txBody>
      </p:sp>
      <p:pic>
        <p:nvPicPr>
          <p:cNvPr id="28" name="Graphic 27">
            <a:extLst>
              <a:ext uri="{FF2B5EF4-FFF2-40B4-BE49-F238E27FC236}">
                <a16:creationId xmlns:a16="http://schemas.microsoft.com/office/drawing/2014/main" id="{A44F65B4-6BD2-6FC4-F942-484BEC2FD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5754" y="3632367"/>
            <a:ext cx="260317" cy="539228"/>
          </a:xfrm>
          <a:prstGeom prst="rect">
            <a:avLst/>
          </a:prstGeom>
        </p:spPr>
      </p:pic>
      <p:sp>
        <p:nvSpPr>
          <p:cNvPr id="29" name="Rectangle 28">
            <a:extLst>
              <a:ext uri="{FF2B5EF4-FFF2-40B4-BE49-F238E27FC236}">
                <a16:creationId xmlns:a16="http://schemas.microsoft.com/office/drawing/2014/main" id="{056F87A5-95E0-1550-F2FD-65CE3CE74A08}"/>
              </a:ext>
            </a:extLst>
          </p:cNvPr>
          <p:cNvSpPr/>
          <p:nvPr/>
        </p:nvSpPr>
        <p:spPr>
          <a:xfrm>
            <a:off x="938257" y="5109140"/>
            <a:ext cx="3359073" cy="1271464"/>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Nostetaan yksityisen sektorin TKI-panosta jatkamalla ja kehittämällä veturiohjelmarahoitusta osana kansallista TKI-järjestelmää, myös pk-yritysten osallistumista vahvistaen.</a:t>
            </a:r>
            <a:endParaRPr kumimoji="0" lang="fi-FI" sz="1200" b="0" i="0" u="none" strike="noStrike" kern="1200" cap="none" spc="0" normalizeH="0" baseline="0" noProof="1">
              <a:ln>
                <a:noFill/>
              </a:ln>
              <a:solidFill>
                <a:schemeClr val="accent4"/>
              </a:solidFill>
              <a:effectLst/>
              <a:uLnTx/>
              <a:uFillTx/>
              <a:latin typeface="Calibri" panose="020F0502020204030204" pitchFamily="34" charset="0"/>
              <a:ea typeface="Calibri Light"/>
              <a:cs typeface="Calibri" panose="020F0502020204030204" pitchFamily="34" charset="0"/>
            </a:endParaRPr>
          </a:p>
        </p:txBody>
      </p:sp>
      <p:pic>
        <p:nvPicPr>
          <p:cNvPr id="30" name="Graphic 29">
            <a:extLst>
              <a:ext uri="{FF2B5EF4-FFF2-40B4-BE49-F238E27FC236}">
                <a16:creationId xmlns:a16="http://schemas.microsoft.com/office/drawing/2014/main" id="{7D51A682-FC17-DD6A-AF9E-C6D724264B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995" y="5109140"/>
            <a:ext cx="260317" cy="539228"/>
          </a:xfrm>
          <a:prstGeom prst="rect">
            <a:avLst/>
          </a:prstGeom>
        </p:spPr>
      </p:pic>
      <p:pic>
        <p:nvPicPr>
          <p:cNvPr id="31" name="Picture 30">
            <a:extLst>
              <a:ext uri="{FF2B5EF4-FFF2-40B4-BE49-F238E27FC236}">
                <a16:creationId xmlns:a16="http://schemas.microsoft.com/office/drawing/2014/main" id="{A9A445CC-4085-4C4D-6A5E-53C77DE4C19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84870" y="443582"/>
            <a:ext cx="767942" cy="978212"/>
          </a:xfrm>
          <a:prstGeom prst="rect">
            <a:avLst/>
          </a:prstGeom>
        </p:spPr>
      </p:pic>
    </p:spTree>
    <p:extLst>
      <p:ext uri="{BB962C8B-B14F-4D97-AF65-F5344CB8AC3E}">
        <p14:creationId xmlns:p14="http://schemas.microsoft.com/office/powerpoint/2010/main" val="138826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274B-68A4-CEB6-6094-BA499D8F0E9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545BC15-3A8A-BDFF-365D-1A9297A6C67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69096"/>
          </a:xfrm>
          <a:prstGeom prst="rect">
            <a:avLst/>
          </a:prstGeom>
        </p:spPr>
      </p:pic>
      <p:sp>
        <p:nvSpPr>
          <p:cNvPr id="15" name="Snip Single Corner of Rectangle 14">
            <a:extLst>
              <a:ext uri="{FF2B5EF4-FFF2-40B4-BE49-F238E27FC236}">
                <a16:creationId xmlns:a16="http://schemas.microsoft.com/office/drawing/2014/main" id="{FC303DB8-B546-219E-4FCB-9940E2A01073}"/>
              </a:ext>
            </a:extLst>
          </p:cNvPr>
          <p:cNvSpPr>
            <a:spLocks noGrp="1" noRot="1" noMove="1" noResize="1" noEditPoints="1" noAdjustHandles="1" noChangeArrowheads="1" noChangeShapeType="1"/>
          </p:cNvSpPr>
          <p:nvPr/>
        </p:nvSpPr>
        <p:spPr>
          <a:xfrm>
            <a:off x="-73141" y="-9939"/>
            <a:ext cx="8635249"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endParaRPr>
          </a:p>
        </p:txBody>
      </p:sp>
      <p:sp>
        <p:nvSpPr>
          <p:cNvPr id="2" name="Otsikko 1">
            <a:extLst>
              <a:ext uri="{FF2B5EF4-FFF2-40B4-BE49-F238E27FC236}">
                <a16:creationId xmlns:a16="http://schemas.microsoft.com/office/drawing/2014/main" id="{FB888815-1AF7-5873-C852-C8969087A243}"/>
              </a:ext>
            </a:extLst>
          </p:cNvPr>
          <p:cNvSpPr>
            <a:spLocks noGrp="1"/>
          </p:cNvSpPr>
          <p:nvPr>
            <p:ph type="title"/>
          </p:nvPr>
        </p:nvSpPr>
        <p:spPr>
          <a:xfrm>
            <a:off x="591508" y="1351221"/>
            <a:ext cx="6373190" cy="883522"/>
          </a:xfrm>
          <a:noFill/>
        </p:spPr>
        <p:txBody>
          <a:bodyPr>
            <a:noAutofit/>
          </a:bodyPr>
          <a:lstStyle/>
          <a:p>
            <a:r>
              <a:rPr lang="fi-FI" sz="3200" dirty="0">
                <a:solidFill>
                  <a:schemeClr val="accent1"/>
                </a:solidFill>
                <a:latin typeface="Calibri" panose="020F0502020204030204" pitchFamily="34" charset="0"/>
                <a:cs typeface="Calibri" panose="020F0502020204030204" pitchFamily="34" charset="0"/>
              </a:rPr>
              <a:t>Kriittiset murrosteknologiat, </a:t>
            </a:r>
            <a:br>
              <a:rPr lang="fi-FI" sz="3200" dirty="0">
                <a:solidFill>
                  <a:schemeClr val="accent1"/>
                </a:solidFill>
                <a:latin typeface="Calibri" panose="020F0502020204030204" pitchFamily="34" charset="0"/>
                <a:cs typeface="Calibri" panose="020F0502020204030204" pitchFamily="34" charset="0"/>
              </a:rPr>
            </a:br>
            <a:r>
              <a:rPr lang="fi-FI" sz="3200" dirty="0">
                <a:solidFill>
                  <a:schemeClr val="accent1"/>
                </a:solidFill>
                <a:latin typeface="Calibri" panose="020F0502020204030204" pitchFamily="34" charset="0"/>
                <a:cs typeface="Calibri" panose="020F0502020204030204" pitchFamily="34" charset="0"/>
              </a:rPr>
              <a:t>strateginen autonomia</a:t>
            </a:r>
          </a:p>
        </p:txBody>
      </p:sp>
      <p:sp>
        <p:nvSpPr>
          <p:cNvPr id="4" name="Sisällön paikkamerkki 2">
            <a:extLst>
              <a:ext uri="{FF2B5EF4-FFF2-40B4-BE49-F238E27FC236}">
                <a16:creationId xmlns:a16="http://schemas.microsoft.com/office/drawing/2014/main" id="{94001341-8EFA-5117-E738-3C4F5BFA38B1}"/>
              </a:ext>
            </a:extLst>
          </p:cNvPr>
          <p:cNvSpPr txBox="1">
            <a:spLocks/>
          </p:cNvSpPr>
          <p:nvPr/>
        </p:nvSpPr>
        <p:spPr>
          <a:xfrm>
            <a:off x="591507" y="2504442"/>
            <a:ext cx="7661844" cy="3690256"/>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Tampere on Suomen siruosaamiskeskus, joka kehittää puolijohde-, siru-, data- ja tekoälyteknologioita ja -ratkaisuja. Osaamisellaan ja investoinneillaan se vahvistaa EU:n digitaalista suvereniteettia ja huoltovarmuutta sekä tukee logistiikkaketjujen riippuvuuksien vähentämistä.</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Kehitämme ja sovellamme uusia puolijohdeteknologioita ja tekoälyratkaisuja teollisuuden uudistumisen, puolustusteollisuuden ja uuden liiketoiminnan vauhdittamiseksi. Osallistumalla EU:n uudistuvan sirusäädöksen toimeenpanoon varmistetaan jo tehtyjen investointien hyödyntäminen teollisuuden uudistamisessa, parannetaan huoltovarmuutta ja vähennetään riippuvuuksia epävarmoista toimitusketjuista.</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Toteuttamalla päämäärätietoisesti päivitettyä avaruusstrategiaa mahdollistamme Suomen merkittävän roolin kasvavan avaruustalouden toimijana.</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Luomme merkittäviä yritysten, julkisten toimijoiden ja tutkimuslaitosten yhteishankkeita osallistumalla eurooppalaisiin investointi- (EU:n sirusäädös) ja infrastruktuurihankkeisiin (AI- ja gigatehtaat).</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Julkisissa palveluissa varmistamme palveluiden yhteentoimivuuden ja nopeutamme datan ja tekoälyn hyödyntämistä kohti ihmiskeskeisen cityverse-vision toteutumista. Julkisten palveluiden yhteentoimivuudesta ja automatisointivalmiudesta tehdään normi.</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Suomen kasvua ja huoltovarmuutta kiihdyttää energiamurroksen investointinäkymän realisoituminen. Tampere–Pori–Rauma-reitillä sijaitsevat merkittävimmät CO₂-lähteet ja mahdollisuus hyödyntää hukkalämpöä.</a:t>
            </a:r>
            <a:endParaRPr kumimoji="0" lang="fi-FI" sz="130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0812080-A0C4-0661-8F42-8F380C475BAD}"/>
              </a:ext>
            </a:extLst>
          </p:cNvPr>
          <p:cNvSpPr txBox="1"/>
          <p:nvPr/>
        </p:nvSpPr>
        <p:spPr>
          <a:xfrm>
            <a:off x="781183" y="641462"/>
            <a:ext cx="619539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40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UUDISTUVA TEOLLISUUS JA KAKSIKÄYTTÖTEKNOLOGIAT</a:t>
            </a:r>
          </a:p>
        </p:txBody>
      </p:sp>
      <p:pic>
        <p:nvPicPr>
          <p:cNvPr id="17" name="Graphic 16">
            <a:extLst>
              <a:ext uri="{FF2B5EF4-FFF2-40B4-BE49-F238E27FC236}">
                <a16:creationId xmlns:a16="http://schemas.microsoft.com/office/drawing/2014/main" id="{DF065B0C-249A-A343-511B-F3D2A3A3FA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08" y="588553"/>
            <a:ext cx="177800" cy="368300"/>
          </a:xfrm>
          <a:prstGeom prst="rect">
            <a:avLst/>
          </a:prstGeom>
        </p:spPr>
      </p:pic>
      <p:sp>
        <p:nvSpPr>
          <p:cNvPr id="20" name="Right Triangle 19">
            <a:extLst>
              <a:ext uri="{FF2B5EF4-FFF2-40B4-BE49-F238E27FC236}">
                <a16:creationId xmlns:a16="http://schemas.microsoft.com/office/drawing/2014/main" id="{6BEEF4D4-C50D-D7BC-C5EE-11643D92A4AC}"/>
              </a:ext>
            </a:extLst>
          </p:cNvPr>
          <p:cNvSpPr>
            <a:spLocks noGrp="1" noRot="1" noMove="1" noResize="1" noEditPoints="1" noAdjustHandles="1" noChangeArrowheads="1" noChangeShapeType="1"/>
          </p:cNvSpPr>
          <p:nvPr/>
        </p:nvSpPr>
        <p:spPr>
          <a:xfrm rot="16200000">
            <a:off x="10089207" y="4765366"/>
            <a:ext cx="2102794" cy="2102794"/>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96F3702F-49F3-0FF5-072D-E70FAB7844DE}"/>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11383649" y="5930223"/>
            <a:ext cx="567208" cy="722515"/>
          </a:xfrm>
          <a:prstGeom prst="rect">
            <a:avLst/>
          </a:prstGeom>
        </p:spPr>
      </p:pic>
    </p:spTree>
    <p:extLst>
      <p:ext uri="{BB962C8B-B14F-4D97-AF65-F5344CB8AC3E}">
        <p14:creationId xmlns:p14="http://schemas.microsoft.com/office/powerpoint/2010/main" val="399353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B6C3440-4558-6BC7-4191-29644B129DB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9F796AF-49FF-F571-950F-65558F33A6EA}"/>
              </a:ext>
            </a:extLst>
          </p:cNvPr>
          <p:cNvSpPr>
            <a:spLocks noGrp="1"/>
          </p:cNvSpPr>
          <p:nvPr>
            <p:ph type="title"/>
          </p:nvPr>
        </p:nvSpPr>
        <p:spPr>
          <a:xfrm>
            <a:off x="608994" y="567396"/>
            <a:ext cx="5657161" cy="749440"/>
          </a:xfrm>
        </p:spPr>
        <p:txBody>
          <a:bodyPr>
            <a:normAutofit/>
          </a:bodyPr>
          <a:lstStyle/>
          <a:p>
            <a:r>
              <a:rPr lang="fi-FI" sz="2800" b="1" noProof="1">
                <a:latin typeface="Calibri" panose="020F0502020204030204" pitchFamily="34" charset="0"/>
                <a:cs typeface="Calibri" panose="020F0502020204030204" pitchFamily="34" charset="0"/>
              </a:rPr>
              <a:t>Hallitusohjelmatavoitteet:</a:t>
            </a:r>
            <a:endParaRPr lang="fi-FI" sz="2800" noProof="1">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74A335B-D80B-CA61-7D9A-1A64711A19A7}"/>
              </a:ext>
            </a:extLst>
          </p:cNvPr>
          <p:cNvSpPr/>
          <p:nvPr/>
        </p:nvSpPr>
        <p:spPr>
          <a:xfrm>
            <a:off x="1090942" y="2147920"/>
            <a:ext cx="3053703" cy="1281080"/>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Suomi osallistuu EU:n uudistuvan sirusäädöksen toimeenpanoon sekä TKI- ja pilottihankkeiden osarahoittamiseen ja teollisten investointien tukemiseen. </a:t>
            </a:r>
          </a:p>
        </p:txBody>
      </p:sp>
      <p:sp>
        <p:nvSpPr>
          <p:cNvPr id="14" name="Otsikko 1">
            <a:extLst>
              <a:ext uri="{FF2B5EF4-FFF2-40B4-BE49-F238E27FC236}">
                <a16:creationId xmlns:a16="http://schemas.microsoft.com/office/drawing/2014/main" id="{1D00C42A-6E47-170A-F21B-7BD34E136747}"/>
              </a:ext>
            </a:extLst>
          </p:cNvPr>
          <p:cNvSpPr txBox="1">
            <a:spLocks/>
          </p:cNvSpPr>
          <p:nvPr/>
        </p:nvSpPr>
        <p:spPr>
          <a:xfrm>
            <a:off x="608995" y="1304263"/>
            <a:ext cx="7338503" cy="51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800" i="0" u="none" strike="noStrike" kern="1200" cap="none" spc="0" normalizeH="0" baseline="0" noProof="1">
                <a:ln>
                  <a:noFill/>
                </a:ln>
                <a:solidFill>
                  <a:srgbClr val="426F70"/>
                </a:solidFill>
                <a:effectLst/>
                <a:uLnTx/>
                <a:uFillTx/>
                <a:latin typeface="Calibri" panose="020F0502020204030204" pitchFamily="34" charset="0"/>
                <a:cs typeface="Calibri" panose="020F0502020204030204" pitchFamily="34" charset="0"/>
              </a:rPr>
              <a:t>Kriittiset murrosteknologiat, strateginen autonomia</a:t>
            </a:r>
          </a:p>
        </p:txBody>
      </p:sp>
      <p:pic>
        <p:nvPicPr>
          <p:cNvPr id="17" name="Graphic 16">
            <a:extLst>
              <a:ext uri="{FF2B5EF4-FFF2-40B4-BE49-F238E27FC236}">
                <a16:creationId xmlns:a16="http://schemas.microsoft.com/office/drawing/2014/main" id="{49913573-88F0-E557-D353-0422AB411E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36" y="2147920"/>
            <a:ext cx="260317" cy="539228"/>
          </a:xfrm>
          <a:prstGeom prst="rect">
            <a:avLst/>
          </a:prstGeom>
        </p:spPr>
      </p:pic>
      <p:sp>
        <p:nvSpPr>
          <p:cNvPr id="4" name="Rectangle 3">
            <a:extLst>
              <a:ext uri="{FF2B5EF4-FFF2-40B4-BE49-F238E27FC236}">
                <a16:creationId xmlns:a16="http://schemas.microsoft.com/office/drawing/2014/main" id="{6E9EB8B7-F7F0-E37C-F986-403090524930}"/>
              </a:ext>
            </a:extLst>
          </p:cNvPr>
          <p:cNvSpPr/>
          <p:nvPr/>
        </p:nvSpPr>
        <p:spPr>
          <a:xfrm>
            <a:off x="4676601" y="2147920"/>
            <a:ext cx="3053703" cy="1281080"/>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Suomi osallistuu EU:n data- ja tekoälyinfrastruktuuri-investointeihin ja edistää niiden teollista ja yhteiskunnallista hyödyntämistä purkamalla sääntelyn esteitä tekoälyn käytöltä. </a:t>
            </a:r>
          </a:p>
        </p:txBody>
      </p:sp>
      <p:pic>
        <p:nvPicPr>
          <p:cNvPr id="9" name="Graphic 8">
            <a:extLst>
              <a:ext uri="{FF2B5EF4-FFF2-40B4-BE49-F238E27FC236}">
                <a16:creationId xmlns:a16="http://schemas.microsoft.com/office/drawing/2014/main" id="{3A8AA0B3-4705-1904-1722-958F9CEDD4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3814" y="2147920"/>
            <a:ext cx="260317" cy="539228"/>
          </a:xfrm>
          <a:prstGeom prst="rect">
            <a:avLst/>
          </a:prstGeom>
        </p:spPr>
      </p:pic>
      <p:sp>
        <p:nvSpPr>
          <p:cNvPr id="15" name="Rectangle 14">
            <a:extLst>
              <a:ext uri="{FF2B5EF4-FFF2-40B4-BE49-F238E27FC236}">
                <a16:creationId xmlns:a16="http://schemas.microsoft.com/office/drawing/2014/main" id="{1DB6E2C3-3231-D966-DDDE-992C6A696CB3}"/>
              </a:ext>
            </a:extLst>
          </p:cNvPr>
          <p:cNvSpPr/>
          <p:nvPr/>
        </p:nvSpPr>
        <p:spPr>
          <a:xfrm>
            <a:off x="8216025" y="2147920"/>
            <a:ext cx="2776094" cy="1281080"/>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Varmistetaan valtion tuki Tampere–Pori–Rauma -monikaasuverkon linjaukselle</a:t>
            </a:r>
          </a:p>
        </p:txBody>
      </p:sp>
      <p:pic>
        <p:nvPicPr>
          <p:cNvPr id="16" name="Graphic 15">
            <a:extLst>
              <a:ext uri="{FF2B5EF4-FFF2-40B4-BE49-F238E27FC236}">
                <a16:creationId xmlns:a16="http://schemas.microsoft.com/office/drawing/2014/main" id="{32A4D415-A87E-3C97-C659-3D1792B02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0289" y="2147920"/>
            <a:ext cx="260317" cy="539228"/>
          </a:xfrm>
          <a:prstGeom prst="rect">
            <a:avLst/>
          </a:prstGeom>
        </p:spPr>
      </p:pic>
      <p:sp>
        <p:nvSpPr>
          <p:cNvPr id="18" name="Rectangle 17">
            <a:extLst>
              <a:ext uri="{FF2B5EF4-FFF2-40B4-BE49-F238E27FC236}">
                <a16:creationId xmlns:a16="http://schemas.microsoft.com/office/drawing/2014/main" id="{7B14812E-F6DA-A60A-6F3B-2CCC60E570BE}"/>
              </a:ext>
            </a:extLst>
          </p:cNvPr>
          <p:cNvSpPr/>
          <p:nvPr/>
        </p:nvSpPr>
        <p:spPr>
          <a:xfrm>
            <a:off x="1090942" y="3799148"/>
            <a:ext cx="3053703" cy="1378494"/>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Syvennetään ja laajennetaan datan, automaation ja tekoälyn hyödyntämistä julkisessa palvelutuotannossa varmistamalla tiedonkulun sujuvuus ja tietoturva valtio-, alue- ja kuntatoimijoiden sekä palveluntuottajien välillä. </a:t>
            </a:r>
          </a:p>
        </p:txBody>
      </p:sp>
      <p:pic>
        <p:nvPicPr>
          <p:cNvPr id="19" name="Graphic 18">
            <a:extLst>
              <a:ext uri="{FF2B5EF4-FFF2-40B4-BE49-F238E27FC236}">
                <a16:creationId xmlns:a16="http://schemas.microsoft.com/office/drawing/2014/main" id="{A9E3186B-827C-00B6-6AB7-03F3431601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37" y="3771693"/>
            <a:ext cx="260317" cy="539228"/>
          </a:xfrm>
          <a:prstGeom prst="rect">
            <a:avLst/>
          </a:prstGeom>
        </p:spPr>
      </p:pic>
      <p:sp>
        <p:nvSpPr>
          <p:cNvPr id="25" name="Rectangle 24">
            <a:extLst>
              <a:ext uri="{FF2B5EF4-FFF2-40B4-BE49-F238E27FC236}">
                <a16:creationId xmlns:a16="http://schemas.microsoft.com/office/drawing/2014/main" id="{45B54138-F04B-B37E-55A3-0AFBE3F1D0A9}"/>
              </a:ext>
            </a:extLst>
          </p:cNvPr>
          <p:cNvSpPr/>
          <p:nvPr/>
        </p:nvSpPr>
        <p:spPr>
          <a:xfrm>
            <a:off x="4703119" y="3799148"/>
            <a:ext cx="3027185" cy="1378494"/>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Varmistetaan riittävä ja ennakoitava rahoitus Suomen Akatemialle ja Business Finlandille uuden tiedon tuottamiseen sekä murrosteknologioiden kehittämiseen ja kaupalliseen skaalaukseen. </a:t>
            </a:r>
          </a:p>
        </p:txBody>
      </p:sp>
      <p:pic>
        <p:nvPicPr>
          <p:cNvPr id="26" name="Graphic 25">
            <a:extLst>
              <a:ext uri="{FF2B5EF4-FFF2-40B4-BE49-F238E27FC236}">
                <a16:creationId xmlns:a16="http://schemas.microsoft.com/office/drawing/2014/main" id="{0C0D50DD-5858-F86D-0D26-9976CBF907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3814" y="3849517"/>
            <a:ext cx="260317" cy="539228"/>
          </a:xfrm>
          <a:prstGeom prst="rect">
            <a:avLst/>
          </a:prstGeom>
        </p:spPr>
      </p:pic>
      <p:pic>
        <p:nvPicPr>
          <p:cNvPr id="31" name="Picture 30">
            <a:extLst>
              <a:ext uri="{FF2B5EF4-FFF2-40B4-BE49-F238E27FC236}">
                <a16:creationId xmlns:a16="http://schemas.microsoft.com/office/drawing/2014/main" id="{157D5AB1-A42D-D49D-39F2-22D86565BD0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84870" y="443582"/>
            <a:ext cx="767942" cy="978212"/>
          </a:xfrm>
          <a:prstGeom prst="rect">
            <a:avLst/>
          </a:prstGeom>
        </p:spPr>
      </p:pic>
      <p:sp>
        <p:nvSpPr>
          <p:cNvPr id="6" name="Rectangle 5">
            <a:extLst>
              <a:ext uri="{FF2B5EF4-FFF2-40B4-BE49-F238E27FC236}">
                <a16:creationId xmlns:a16="http://schemas.microsoft.com/office/drawing/2014/main" id="{8A2AD06D-A614-77B7-419E-88D7A9BE516D}"/>
              </a:ext>
            </a:extLst>
          </p:cNvPr>
          <p:cNvSpPr/>
          <p:nvPr/>
        </p:nvSpPr>
        <p:spPr>
          <a:xfrm>
            <a:off x="8216025" y="3799148"/>
            <a:ext cx="2776094" cy="1378494"/>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Päivitetään avaruusstrategia vastaamaan nopeasti kasvavaa avaruustaloutta. Viedään strategia käytäntöön rakentamalla vahva avaruustalouden ekosysteemi.</a:t>
            </a:r>
          </a:p>
        </p:txBody>
      </p:sp>
      <p:pic>
        <p:nvPicPr>
          <p:cNvPr id="7" name="Graphic 6">
            <a:extLst>
              <a:ext uri="{FF2B5EF4-FFF2-40B4-BE49-F238E27FC236}">
                <a16:creationId xmlns:a16="http://schemas.microsoft.com/office/drawing/2014/main" id="{9ED2EBEE-ADC4-9700-E943-76576FB28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0288" y="3771693"/>
            <a:ext cx="260317" cy="539228"/>
          </a:xfrm>
          <a:prstGeom prst="rect">
            <a:avLst/>
          </a:prstGeom>
        </p:spPr>
      </p:pic>
    </p:spTree>
    <p:extLst>
      <p:ext uri="{BB962C8B-B14F-4D97-AF65-F5344CB8AC3E}">
        <p14:creationId xmlns:p14="http://schemas.microsoft.com/office/powerpoint/2010/main" val="357742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F0A0-9041-AADE-3601-F8F68860DEF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68B2CBA-13C4-17D4-8D8C-F797D8D8F1E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5692140" y="0"/>
            <a:ext cx="6499860" cy="6858000"/>
          </a:xfrm>
          <a:prstGeom prst="rect">
            <a:avLst/>
          </a:prstGeom>
        </p:spPr>
      </p:pic>
      <p:sp>
        <p:nvSpPr>
          <p:cNvPr id="15" name="Snip Single Corner of Rectangle 14">
            <a:extLst>
              <a:ext uri="{FF2B5EF4-FFF2-40B4-BE49-F238E27FC236}">
                <a16:creationId xmlns:a16="http://schemas.microsoft.com/office/drawing/2014/main" id="{12C03AD7-07DA-176E-888C-C781DEB878DE}"/>
              </a:ext>
            </a:extLst>
          </p:cNvPr>
          <p:cNvSpPr>
            <a:spLocks noGrp="1" noRot="1" noMove="1" noResize="1" noEditPoints="1" noAdjustHandles="1" noChangeArrowheads="1" noChangeShapeType="1"/>
          </p:cNvSpPr>
          <p:nvPr/>
        </p:nvSpPr>
        <p:spPr>
          <a:xfrm>
            <a:off x="-73140" y="-9939"/>
            <a:ext cx="7308330"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endParaRPr>
          </a:p>
        </p:txBody>
      </p:sp>
      <p:sp>
        <p:nvSpPr>
          <p:cNvPr id="2" name="Otsikko 1">
            <a:extLst>
              <a:ext uri="{FF2B5EF4-FFF2-40B4-BE49-F238E27FC236}">
                <a16:creationId xmlns:a16="http://schemas.microsoft.com/office/drawing/2014/main" id="{D5756A00-89ED-4C5B-89E9-F2C46B913EFA}"/>
              </a:ext>
            </a:extLst>
          </p:cNvPr>
          <p:cNvSpPr>
            <a:spLocks noGrp="1"/>
          </p:cNvSpPr>
          <p:nvPr>
            <p:ph type="title"/>
          </p:nvPr>
        </p:nvSpPr>
        <p:spPr>
          <a:xfrm>
            <a:off x="591508" y="1081522"/>
            <a:ext cx="5928045" cy="1422920"/>
          </a:xfrm>
          <a:noFill/>
        </p:spPr>
        <p:txBody>
          <a:bodyPr>
            <a:noAutofit/>
          </a:bodyPr>
          <a:lstStyle/>
          <a:p>
            <a:r>
              <a:rPr lang="fi-FI" sz="3200" dirty="0">
                <a:solidFill>
                  <a:schemeClr val="accent1"/>
                </a:solidFill>
                <a:latin typeface="Calibri" panose="020F0502020204030204" pitchFamily="34" charset="0"/>
                <a:cs typeface="Calibri" panose="020F0502020204030204" pitchFamily="34" charset="0"/>
              </a:rPr>
              <a:t>Puolustusliiketoiminta sekä toiminta- ja toimitusvarmuus</a:t>
            </a:r>
          </a:p>
        </p:txBody>
      </p:sp>
      <p:sp>
        <p:nvSpPr>
          <p:cNvPr id="4" name="Sisällön paikkamerkki 2">
            <a:extLst>
              <a:ext uri="{FF2B5EF4-FFF2-40B4-BE49-F238E27FC236}">
                <a16:creationId xmlns:a16="http://schemas.microsoft.com/office/drawing/2014/main" id="{83CDA3A2-C42C-48F5-2DBC-4B2F9207CB28}"/>
              </a:ext>
            </a:extLst>
          </p:cNvPr>
          <p:cNvSpPr txBox="1">
            <a:spLocks/>
          </p:cNvSpPr>
          <p:nvPr/>
        </p:nvSpPr>
        <p:spPr>
          <a:xfrm>
            <a:off x="591507" y="2504441"/>
            <a:ext cx="6396941" cy="3884483"/>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Pirkanmaalla sijaitsee Suomen suurin puolustusteollisuuden keskittymä. Alue on myös turvallisuusalan järjestelmäosaamisen ja vahvan kokonaisturvallisuusosaamisen kansallista ydinaluetta.</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Puolustusteollisuuden kasvuedellytysten vahvistaminen ja Naton tarjoamien mahdollisuuksien täysipainoinen hyödyntäminen vauhdittavat talouden kasvua Suomessa. Uudet liiketoimintamahdollisuudet vaativat panostuksia toimialan TKIO-toimintoihin sekä kansainväliseen kasvuun.</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Ekosysteemipohjaisia rahoitusmuotoja tulee jatkaa ja samalla varmistaa pk-yritysten ja startupien linkittyminen ekosysteemeihin. Myös Team Finland -toiminnan tulee tukea täysimääräisesti Suomen merkittävää kasvumahdollisuutta puolustus- ja kaksikäyttöteollisuuden viennissä.</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Ukrainaan tarvitaan sodan päättymiseen saakka lisää tukea, mikä entisestään korostaa tarvetta tehdä materiaalihankintoja kotimaiselta teollisuudelta. Tampere–Pirkkalan lentoaseman rooli yhteistoimintakenttänä on vahvistumassa erityisesti Puolustusvoimien tarpeiden näkökulmasta. Samalla lentoaseman kehittämisessä on tärkeää turvata rahti-, siviili- ja reittiliikenteen toimintaedellytykset sekä varmistaa kytkeytyminen osaksi TEN-T-ydinverkkoa.</a:t>
            </a:r>
            <a:endParaRPr kumimoji="0" lang="fi-FI" sz="130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2E893AF-D5A7-8B1F-0FE7-368B4402EC98}"/>
              </a:ext>
            </a:extLst>
          </p:cNvPr>
          <p:cNvSpPr txBox="1"/>
          <p:nvPr/>
        </p:nvSpPr>
        <p:spPr>
          <a:xfrm>
            <a:off x="793058" y="629587"/>
            <a:ext cx="619539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40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UUDISTUVA TEOLLISUUS JA KAKSIKÄYTTÖTEKNOLOGIAT</a:t>
            </a:r>
          </a:p>
        </p:txBody>
      </p:sp>
      <p:pic>
        <p:nvPicPr>
          <p:cNvPr id="17" name="Graphic 16">
            <a:extLst>
              <a:ext uri="{FF2B5EF4-FFF2-40B4-BE49-F238E27FC236}">
                <a16:creationId xmlns:a16="http://schemas.microsoft.com/office/drawing/2014/main" id="{E5420AFB-E425-09A5-6807-4802603D4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08" y="588553"/>
            <a:ext cx="177800" cy="368300"/>
          </a:xfrm>
          <a:prstGeom prst="rect">
            <a:avLst/>
          </a:prstGeom>
        </p:spPr>
      </p:pic>
      <p:sp>
        <p:nvSpPr>
          <p:cNvPr id="20" name="Right Triangle 19">
            <a:extLst>
              <a:ext uri="{FF2B5EF4-FFF2-40B4-BE49-F238E27FC236}">
                <a16:creationId xmlns:a16="http://schemas.microsoft.com/office/drawing/2014/main" id="{680D657A-2991-E6D6-AED4-3C2E532AFF8B}"/>
              </a:ext>
            </a:extLst>
          </p:cNvPr>
          <p:cNvSpPr>
            <a:spLocks noGrp="1" noRot="1" noMove="1" noResize="1" noEditPoints="1" noAdjustHandles="1" noChangeArrowheads="1" noChangeShapeType="1"/>
          </p:cNvSpPr>
          <p:nvPr/>
        </p:nvSpPr>
        <p:spPr>
          <a:xfrm rot="16200000">
            <a:off x="10089207" y="4765366"/>
            <a:ext cx="2102794" cy="2102794"/>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3FC47766-5019-D7AB-656C-1F7CB6A306C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11383649" y="5930223"/>
            <a:ext cx="567208" cy="722515"/>
          </a:xfrm>
          <a:prstGeom prst="rect">
            <a:avLst/>
          </a:prstGeom>
        </p:spPr>
      </p:pic>
    </p:spTree>
    <p:extLst>
      <p:ext uri="{BB962C8B-B14F-4D97-AF65-F5344CB8AC3E}">
        <p14:creationId xmlns:p14="http://schemas.microsoft.com/office/powerpoint/2010/main" val="181039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52A18D0-5FF2-42FE-510A-9325FC8659E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7035707-2AC9-0440-C11C-7286FFA2CCCA}"/>
              </a:ext>
            </a:extLst>
          </p:cNvPr>
          <p:cNvSpPr>
            <a:spLocks noGrp="1"/>
          </p:cNvSpPr>
          <p:nvPr>
            <p:ph type="title"/>
          </p:nvPr>
        </p:nvSpPr>
        <p:spPr>
          <a:xfrm>
            <a:off x="608994" y="567396"/>
            <a:ext cx="5657161" cy="749440"/>
          </a:xfrm>
        </p:spPr>
        <p:txBody>
          <a:bodyPr>
            <a:normAutofit/>
          </a:bodyPr>
          <a:lstStyle/>
          <a:p>
            <a:r>
              <a:rPr lang="fi-FI" sz="2800" b="1" noProof="1">
                <a:latin typeface="Calibri" panose="020F0502020204030204" pitchFamily="34" charset="0"/>
                <a:cs typeface="Calibri" panose="020F0502020204030204" pitchFamily="34" charset="0"/>
              </a:rPr>
              <a:t>Hallitusohjelmatavoitteet:</a:t>
            </a:r>
            <a:endParaRPr lang="fi-FI" sz="2800" noProof="1">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0E7C108-FFD8-8024-C333-BF758A2FF434}"/>
              </a:ext>
            </a:extLst>
          </p:cNvPr>
          <p:cNvSpPr/>
          <p:nvPr/>
        </p:nvSpPr>
        <p:spPr>
          <a:xfrm>
            <a:off x="1090942" y="2335919"/>
            <a:ext cx="3766808" cy="989172"/>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Laaditaan kansallinen teknologiastrategia, jossa määritellään tutkimuksen ja kehittämisen painopisteet sekä varmistetaan osaaminen huoltovarmuuden kannalta kriittisissä ja strategisissa kyvykkyyksissä.</a:t>
            </a:r>
          </a:p>
        </p:txBody>
      </p:sp>
      <p:sp>
        <p:nvSpPr>
          <p:cNvPr id="14" name="Otsikko 1">
            <a:extLst>
              <a:ext uri="{FF2B5EF4-FFF2-40B4-BE49-F238E27FC236}">
                <a16:creationId xmlns:a16="http://schemas.microsoft.com/office/drawing/2014/main" id="{13EC03F2-3947-0E4D-922D-5C1D73FAC623}"/>
              </a:ext>
            </a:extLst>
          </p:cNvPr>
          <p:cNvSpPr txBox="1">
            <a:spLocks/>
          </p:cNvSpPr>
          <p:nvPr/>
        </p:nvSpPr>
        <p:spPr>
          <a:xfrm>
            <a:off x="608995" y="1304263"/>
            <a:ext cx="7338503" cy="51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800" i="0" u="none" strike="noStrike" kern="1200" cap="none" spc="0" normalizeH="0" baseline="0" noProof="1">
                <a:ln>
                  <a:noFill/>
                </a:ln>
                <a:solidFill>
                  <a:srgbClr val="426F70"/>
                </a:solidFill>
                <a:effectLst/>
                <a:uLnTx/>
                <a:uFillTx/>
                <a:latin typeface="Calibri" panose="020F0502020204030204" pitchFamily="34" charset="0"/>
                <a:cs typeface="Calibri" panose="020F0502020204030204" pitchFamily="34" charset="0"/>
              </a:rPr>
              <a:t>Puolustusliiketoiminnat sekä toiminta- ja toimitusvarmuus </a:t>
            </a:r>
          </a:p>
        </p:txBody>
      </p:sp>
      <p:pic>
        <p:nvPicPr>
          <p:cNvPr id="17" name="Graphic 16">
            <a:extLst>
              <a:ext uri="{FF2B5EF4-FFF2-40B4-BE49-F238E27FC236}">
                <a16:creationId xmlns:a16="http://schemas.microsoft.com/office/drawing/2014/main" id="{E661CBBC-C468-518C-2AF9-4D8EFB136F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36" y="2335919"/>
            <a:ext cx="260317" cy="539228"/>
          </a:xfrm>
          <a:prstGeom prst="rect">
            <a:avLst/>
          </a:prstGeom>
        </p:spPr>
      </p:pic>
      <p:sp>
        <p:nvSpPr>
          <p:cNvPr id="4" name="Rectangle 3">
            <a:extLst>
              <a:ext uri="{FF2B5EF4-FFF2-40B4-BE49-F238E27FC236}">
                <a16:creationId xmlns:a16="http://schemas.microsoft.com/office/drawing/2014/main" id="{A0F2E6D8-9465-B544-0900-155F7ECF16E9}"/>
              </a:ext>
            </a:extLst>
          </p:cNvPr>
          <p:cNvSpPr/>
          <p:nvPr/>
        </p:nvSpPr>
        <p:spPr>
          <a:xfrm>
            <a:off x="5364062" y="2335919"/>
            <a:ext cx="2364072" cy="989172"/>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Liitetään Tampere-Pirkkalan lentokenttä osaksi TEN-T- ydinverkkoa.</a:t>
            </a:r>
          </a:p>
        </p:txBody>
      </p:sp>
      <p:pic>
        <p:nvPicPr>
          <p:cNvPr id="9" name="Graphic 8">
            <a:extLst>
              <a:ext uri="{FF2B5EF4-FFF2-40B4-BE49-F238E27FC236}">
                <a16:creationId xmlns:a16="http://schemas.microsoft.com/office/drawing/2014/main" id="{9FEB0AA0-1F5E-2DAB-8A2F-748190F51D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326" y="2335919"/>
            <a:ext cx="260317" cy="539228"/>
          </a:xfrm>
          <a:prstGeom prst="rect">
            <a:avLst/>
          </a:prstGeom>
        </p:spPr>
      </p:pic>
      <p:sp>
        <p:nvSpPr>
          <p:cNvPr id="15" name="Rectangle 14">
            <a:extLst>
              <a:ext uri="{FF2B5EF4-FFF2-40B4-BE49-F238E27FC236}">
                <a16:creationId xmlns:a16="http://schemas.microsoft.com/office/drawing/2014/main" id="{DCF24183-F8C9-B9A7-6EC1-069ECE004D41}"/>
              </a:ext>
            </a:extLst>
          </p:cNvPr>
          <p:cNvSpPr/>
          <p:nvPr/>
        </p:nvSpPr>
        <p:spPr>
          <a:xfrm>
            <a:off x="8216024" y="2335919"/>
            <a:ext cx="3156825" cy="989172"/>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Kehitetään huoltovarmuusperusteella siviili- ja sotilasrahtitoimintaa Helsinki-Vantaan ulkopuolisilla suurten kaupunkien lentokentillä.</a:t>
            </a:r>
          </a:p>
        </p:txBody>
      </p:sp>
      <p:pic>
        <p:nvPicPr>
          <p:cNvPr id="16" name="Graphic 15">
            <a:extLst>
              <a:ext uri="{FF2B5EF4-FFF2-40B4-BE49-F238E27FC236}">
                <a16:creationId xmlns:a16="http://schemas.microsoft.com/office/drawing/2014/main" id="{D78B1533-9A28-1F25-E30E-C740FE1813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0289" y="2335919"/>
            <a:ext cx="260317" cy="539228"/>
          </a:xfrm>
          <a:prstGeom prst="rect">
            <a:avLst/>
          </a:prstGeom>
        </p:spPr>
      </p:pic>
      <p:sp>
        <p:nvSpPr>
          <p:cNvPr id="18" name="Rectangle 17">
            <a:extLst>
              <a:ext uri="{FF2B5EF4-FFF2-40B4-BE49-F238E27FC236}">
                <a16:creationId xmlns:a16="http://schemas.microsoft.com/office/drawing/2014/main" id="{71B702E4-E578-D458-CDA1-7B11AE013EB4}"/>
              </a:ext>
            </a:extLst>
          </p:cNvPr>
          <p:cNvSpPr/>
          <p:nvPr/>
        </p:nvSpPr>
        <p:spPr>
          <a:xfrm>
            <a:off x="1090942" y="3633569"/>
            <a:ext cx="3373391" cy="139746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Rahoitetaan välivarastomekanismi esimerkiksi Finnveraa hyödyntämällä, jolla luodaan puolustustarvikkeille kysyntänäkymää Puolustusvoimien hankintojen rinnalle. </a:t>
            </a:r>
          </a:p>
        </p:txBody>
      </p:sp>
      <p:pic>
        <p:nvPicPr>
          <p:cNvPr id="19" name="Graphic 18">
            <a:extLst>
              <a:ext uri="{FF2B5EF4-FFF2-40B4-BE49-F238E27FC236}">
                <a16:creationId xmlns:a16="http://schemas.microsoft.com/office/drawing/2014/main" id="{D3FD74B9-9FA8-70DC-2EA5-220D5F99B2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37" y="3606114"/>
            <a:ext cx="260317" cy="539228"/>
          </a:xfrm>
          <a:prstGeom prst="rect">
            <a:avLst/>
          </a:prstGeom>
        </p:spPr>
      </p:pic>
      <p:sp>
        <p:nvSpPr>
          <p:cNvPr id="25" name="Rectangle 24">
            <a:extLst>
              <a:ext uri="{FF2B5EF4-FFF2-40B4-BE49-F238E27FC236}">
                <a16:creationId xmlns:a16="http://schemas.microsoft.com/office/drawing/2014/main" id="{804AB273-7669-19C2-70BC-1FEE3B13A5FE}"/>
              </a:ext>
            </a:extLst>
          </p:cNvPr>
          <p:cNvSpPr/>
          <p:nvPr/>
        </p:nvSpPr>
        <p:spPr>
          <a:xfrm>
            <a:off x="5028326" y="3633569"/>
            <a:ext cx="3112279" cy="139746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Muokataan hankintalainsäädäntöä siten, että yhden tarjoajan suorahankintamenettely on mahdollista toteuttaa erityisperustein kokonaisturvallisuuden kannalta merkittävissä hankinnoissa. </a:t>
            </a:r>
          </a:p>
        </p:txBody>
      </p:sp>
      <p:pic>
        <p:nvPicPr>
          <p:cNvPr id="26" name="Graphic 25">
            <a:extLst>
              <a:ext uri="{FF2B5EF4-FFF2-40B4-BE49-F238E27FC236}">
                <a16:creationId xmlns:a16="http://schemas.microsoft.com/office/drawing/2014/main" id="{EA76733E-1A50-3955-2345-2B9B34FB0E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1250" y="3683938"/>
            <a:ext cx="260317" cy="539228"/>
          </a:xfrm>
          <a:prstGeom prst="rect">
            <a:avLst/>
          </a:prstGeom>
        </p:spPr>
      </p:pic>
      <p:pic>
        <p:nvPicPr>
          <p:cNvPr id="31" name="Picture 30">
            <a:extLst>
              <a:ext uri="{FF2B5EF4-FFF2-40B4-BE49-F238E27FC236}">
                <a16:creationId xmlns:a16="http://schemas.microsoft.com/office/drawing/2014/main" id="{B703048E-961B-9360-12B2-1F7A8A01AC5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84870" y="443582"/>
            <a:ext cx="767942" cy="978212"/>
          </a:xfrm>
          <a:prstGeom prst="rect">
            <a:avLst/>
          </a:prstGeom>
        </p:spPr>
      </p:pic>
      <p:sp>
        <p:nvSpPr>
          <p:cNvPr id="6" name="Rectangle 5">
            <a:extLst>
              <a:ext uri="{FF2B5EF4-FFF2-40B4-BE49-F238E27FC236}">
                <a16:creationId xmlns:a16="http://schemas.microsoft.com/office/drawing/2014/main" id="{D8526464-68E4-4307-2CF5-29794446B418}"/>
              </a:ext>
            </a:extLst>
          </p:cNvPr>
          <p:cNvSpPr/>
          <p:nvPr/>
        </p:nvSpPr>
        <p:spPr>
          <a:xfrm>
            <a:off x="8738587" y="3633569"/>
            <a:ext cx="2634261" cy="139746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Tarkistetaan lainsäädäntöä elektronisen sodankäynnin järjestelmien tutkimuksen, kehityksen ja harjoittelun paremmin mahdollistavaksi. </a:t>
            </a:r>
          </a:p>
        </p:txBody>
      </p:sp>
      <p:pic>
        <p:nvPicPr>
          <p:cNvPr id="7" name="Graphic 6">
            <a:extLst>
              <a:ext uri="{FF2B5EF4-FFF2-40B4-BE49-F238E27FC236}">
                <a16:creationId xmlns:a16="http://schemas.microsoft.com/office/drawing/2014/main" id="{A20AC61F-94CE-1A80-8B01-AEADF3EA0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7522" y="3683938"/>
            <a:ext cx="260317" cy="539228"/>
          </a:xfrm>
          <a:prstGeom prst="rect">
            <a:avLst/>
          </a:prstGeom>
        </p:spPr>
      </p:pic>
    </p:spTree>
    <p:extLst>
      <p:ext uri="{BB962C8B-B14F-4D97-AF65-F5344CB8AC3E}">
        <p14:creationId xmlns:p14="http://schemas.microsoft.com/office/powerpoint/2010/main" val="265686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20BDB-B809-B544-BD01-F4047B40421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BFB98CB-58A5-FF8F-23A2-4D2837119DDE}"/>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5486400" y="0"/>
            <a:ext cx="6705600" cy="6868160"/>
          </a:xfrm>
          <a:prstGeom prst="rect">
            <a:avLst/>
          </a:prstGeom>
        </p:spPr>
      </p:pic>
      <p:sp>
        <p:nvSpPr>
          <p:cNvPr id="15" name="Snip Single Corner of Rectangle 14">
            <a:extLst>
              <a:ext uri="{FF2B5EF4-FFF2-40B4-BE49-F238E27FC236}">
                <a16:creationId xmlns:a16="http://schemas.microsoft.com/office/drawing/2014/main" id="{429FACF7-CF6B-4FB9-C793-7FA0BC9F1B63}"/>
              </a:ext>
            </a:extLst>
          </p:cNvPr>
          <p:cNvSpPr>
            <a:spLocks noGrp="1" noRot="1" noMove="1" noResize="1" noEditPoints="1" noAdjustHandles="1" noChangeArrowheads="1" noChangeShapeType="1"/>
          </p:cNvSpPr>
          <p:nvPr/>
        </p:nvSpPr>
        <p:spPr>
          <a:xfrm>
            <a:off x="-73140" y="-9939"/>
            <a:ext cx="7308330"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endParaRPr>
          </a:p>
        </p:txBody>
      </p:sp>
      <p:sp>
        <p:nvSpPr>
          <p:cNvPr id="2" name="Otsikko 1">
            <a:extLst>
              <a:ext uri="{FF2B5EF4-FFF2-40B4-BE49-F238E27FC236}">
                <a16:creationId xmlns:a16="http://schemas.microsoft.com/office/drawing/2014/main" id="{E2223099-5D7A-5C4B-9727-AAD1B314D240}"/>
              </a:ext>
            </a:extLst>
          </p:cNvPr>
          <p:cNvSpPr>
            <a:spLocks noGrp="1"/>
          </p:cNvSpPr>
          <p:nvPr>
            <p:ph type="title"/>
          </p:nvPr>
        </p:nvSpPr>
        <p:spPr>
          <a:xfrm>
            <a:off x="591508" y="1081522"/>
            <a:ext cx="6373190" cy="759618"/>
          </a:xfrm>
          <a:noFill/>
        </p:spPr>
        <p:txBody>
          <a:bodyPr>
            <a:noAutofit/>
          </a:bodyPr>
          <a:lstStyle/>
          <a:p>
            <a:r>
              <a:rPr lang="fi-FI" sz="3200" dirty="0">
                <a:solidFill>
                  <a:schemeClr val="accent1"/>
                </a:solidFill>
                <a:latin typeface="Calibri" panose="020F0502020204030204" pitchFamily="34" charset="0"/>
                <a:cs typeface="Calibri" panose="020F0502020204030204" pitchFamily="34" charset="0"/>
              </a:rPr>
              <a:t>Kestävä kaupunkipolitiikka</a:t>
            </a:r>
          </a:p>
        </p:txBody>
      </p:sp>
      <p:sp>
        <p:nvSpPr>
          <p:cNvPr id="4" name="Sisällön paikkamerkki 2">
            <a:extLst>
              <a:ext uri="{FF2B5EF4-FFF2-40B4-BE49-F238E27FC236}">
                <a16:creationId xmlns:a16="http://schemas.microsoft.com/office/drawing/2014/main" id="{500F4F93-EF51-E506-FAEC-D05729912978}"/>
              </a:ext>
            </a:extLst>
          </p:cNvPr>
          <p:cNvSpPr txBox="1">
            <a:spLocks/>
          </p:cNvSpPr>
          <p:nvPr/>
        </p:nvSpPr>
        <p:spPr>
          <a:xfrm>
            <a:off x="591508" y="1851078"/>
            <a:ext cx="6070549" cy="4801659"/>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Suurten kaupunkiseutujen vahvuuksiin panostaminen on koko Suomen menestyksen edellytys. Samalla niiden erityiset haasteet, kuten nuorten työllistymisen tukeminen, on tunnistettava ja niihin on vastattava.</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Suomen väestönkasvu ja taloudellinen kehitys keskittyvät yhä voimakkaammin suurille kaupunkiseuduille. Erityisesti Helsingistä Tampereen kautta pohjoiseen ulottuva kasvukäytävä on Suomen talouskasvun ja kilpailukyvyn ydinalue. Kaupunkiseutujen sisäiset ja väliset työmarkkinat toimivat hyvien liikenneyhteyksien varassa. Raideliikenne on kestävä ja houkutteleva tapa lisätä työvoiman liikkuvuutta. Panostukset raideliikenteeseen ovat eurooppalainen prioriteetti.</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Kansallisessa kaupunkipolitiikassa tulee tunnistaa suurten kaupunkien ja kaupunkiseutujen erityispiirteet, kuten väestökehitys, maahanmuutto, työllisyys, koulutus- ja innovaatiokeskittymät sekä kestävä liikkuminen ja kohtuuhintaisen asuntotuotannon tarve. Näihin kysymyksiin vastaaminen edellyttää, että hallitusohjelmassa sitoudutaan tiiviiseen ja sopimukselliseen yhteistyöhön valtion ja kaupunkien välillä.</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3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Kaupungit vastaavat etulinjassa myös muihin kestävyyden haasteisiin, kuten sosiaalisen eriytymisen ja ilmastonmuutoksen vaikutuksiin. Segregaatio uhkaa heikentää kaupunkien elinvoimaa ja lisää eriarvoisuutta. Ilmaston ääriolosuhteet tuovat puolestaan taloudellisia riskejä kaupunkien asukkaille, yrityksille ja yleiselle infrastruktuurille.</a:t>
            </a:r>
            <a:endParaRPr kumimoji="0" lang="fi-FI" sz="130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6042D51-0F7E-61F4-7278-42788DC3DB4B}"/>
              </a:ext>
            </a:extLst>
          </p:cNvPr>
          <p:cNvSpPr txBox="1"/>
          <p:nvPr/>
        </p:nvSpPr>
        <p:spPr>
          <a:xfrm>
            <a:off x="769308" y="629587"/>
            <a:ext cx="619539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40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ALUEEN VETOVOIMA</a:t>
            </a:r>
          </a:p>
        </p:txBody>
      </p:sp>
      <p:pic>
        <p:nvPicPr>
          <p:cNvPr id="17" name="Graphic 16">
            <a:extLst>
              <a:ext uri="{FF2B5EF4-FFF2-40B4-BE49-F238E27FC236}">
                <a16:creationId xmlns:a16="http://schemas.microsoft.com/office/drawing/2014/main" id="{6B3CE8B5-37DF-4A00-2375-034CB29266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08" y="588553"/>
            <a:ext cx="177800" cy="368300"/>
          </a:xfrm>
          <a:prstGeom prst="rect">
            <a:avLst/>
          </a:prstGeom>
        </p:spPr>
      </p:pic>
      <p:sp>
        <p:nvSpPr>
          <p:cNvPr id="20" name="Right Triangle 19">
            <a:extLst>
              <a:ext uri="{FF2B5EF4-FFF2-40B4-BE49-F238E27FC236}">
                <a16:creationId xmlns:a16="http://schemas.microsoft.com/office/drawing/2014/main" id="{10917547-DD1D-D610-2BFF-6B6E1E2AC83B}"/>
              </a:ext>
            </a:extLst>
          </p:cNvPr>
          <p:cNvSpPr>
            <a:spLocks noGrp="1" noRot="1" noMove="1" noResize="1" noEditPoints="1" noAdjustHandles="1" noChangeArrowheads="1" noChangeShapeType="1"/>
          </p:cNvSpPr>
          <p:nvPr/>
        </p:nvSpPr>
        <p:spPr>
          <a:xfrm rot="16200000">
            <a:off x="10089207" y="4765366"/>
            <a:ext cx="2102794" cy="2102794"/>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C0468198-8D3B-AE1F-A008-99164E51295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11383649" y="5930223"/>
            <a:ext cx="567208" cy="722515"/>
          </a:xfrm>
          <a:prstGeom prst="rect">
            <a:avLst/>
          </a:prstGeom>
        </p:spPr>
      </p:pic>
    </p:spTree>
    <p:extLst>
      <p:ext uri="{BB962C8B-B14F-4D97-AF65-F5344CB8AC3E}">
        <p14:creationId xmlns:p14="http://schemas.microsoft.com/office/powerpoint/2010/main" val="208346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C2B07E85-4425-9DE2-D67F-F61DD2E3CD2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016E57E-DE1A-C97C-08A8-5A9FB08C104D}"/>
              </a:ext>
            </a:extLst>
          </p:cNvPr>
          <p:cNvSpPr>
            <a:spLocks noGrp="1"/>
          </p:cNvSpPr>
          <p:nvPr>
            <p:ph type="title"/>
          </p:nvPr>
        </p:nvSpPr>
        <p:spPr>
          <a:xfrm>
            <a:off x="608994" y="567396"/>
            <a:ext cx="5657161" cy="749440"/>
          </a:xfrm>
        </p:spPr>
        <p:txBody>
          <a:bodyPr>
            <a:normAutofit/>
          </a:bodyPr>
          <a:lstStyle/>
          <a:p>
            <a:r>
              <a:rPr lang="fi-FI" sz="2800" b="1" noProof="1">
                <a:latin typeface="Calibri" panose="020F0502020204030204" pitchFamily="34" charset="0"/>
                <a:cs typeface="Calibri" panose="020F0502020204030204" pitchFamily="34" charset="0"/>
              </a:rPr>
              <a:t>Hallitusohjelmatavoitteet:</a:t>
            </a:r>
            <a:endParaRPr lang="fi-FI" sz="2800" noProof="1">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AB65458-481F-4C21-5803-7CD80D4908BA}"/>
              </a:ext>
            </a:extLst>
          </p:cNvPr>
          <p:cNvSpPr/>
          <p:nvPr/>
        </p:nvSpPr>
        <p:spPr>
          <a:xfrm>
            <a:off x="1103338" y="1917678"/>
            <a:ext cx="3359073" cy="164431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Uudistetaan valtion rahoitusjärjestelmä  vastaamaan paremmin suurten kaupunkiseutujen kuntien palvelutuotannon tarpeita. Kohdistetaan rahoitusta kasvun, työllisyyden ja väestökehityksen perusteella. Jatketaan normien purkua ja poistetaan turhaa sääntelyä. </a:t>
            </a:r>
          </a:p>
        </p:txBody>
      </p:sp>
      <p:sp>
        <p:nvSpPr>
          <p:cNvPr id="14" name="Otsikko 1">
            <a:extLst>
              <a:ext uri="{FF2B5EF4-FFF2-40B4-BE49-F238E27FC236}">
                <a16:creationId xmlns:a16="http://schemas.microsoft.com/office/drawing/2014/main" id="{11CD3D75-F4C8-2E60-8D98-9D2CECEB5A82}"/>
              </a:ext>
            </a:extLst>
          </p:cNvPr>
          <p:cNvSpPr txBox="1">
            <a:spLocks/>
          </p:cNvSpPr>
          <p:nvPr/>
        </p:nvSpPr>
        <p:spPr>
          <a:xfrm>
            <a:off x="608995" y="1304263"/>
            <a:ext cx="7338503" cy="51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800" i="0" u="none" strike="noStrike" kern="1200" cap="none" spc="0" normalizeH="0" baseline="0" noProof="1">
                <a:ln>
                  <a:noFill/>
                </a:ln>
                <a:solidFill>
                  <a:srgbClr val="426F70"/>
                </a:solidFill>
                <a:effectLst/>
                <a:uLnTx/>
                <a:uFillTx/>
                <a:latin typeface="Calibri" panose="020F0502020204030204" pitchFamily="34" charset="0"/>
                <a:cs typeface="Calibri" panose="020F0502020204030204" pitchFamily="34" charset="0"/>
              </a:rPr>
              <a:t>Kestävä kaupunkipolitiikka</a:t>
            </a:r>
          </a:p>
        </p:txBody>
      </p:sp>
      <p:pic>
        <p:nvPicPr>
          <p:cNvPr id="17" name="Graphic 16">
            <a:extLst>
              <a:ext uri="{FF2B5EF4-FFF2-40B4-BE49-F238E27FC236}">
                <a16:creationId xmlns:a16="http://schemas.microsoft.com/office/drawing/2014/main" id="{42C64B08-72DC-0477-BFED-D111DD701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36" y="1930028"/>
            <a:ext cx="260317" cy="539228"/>
          </a:xfrm>
          <a:prstGeom prst="rect">
            <a:avLst/>
          </a:prstGeom>
        </p:spPr>
      </p:pic>
      <p:sp>
        <p:nvSpPr>
          <p:cNvPr id="4" name="Rectangle 3">
            <a:extLst>
              <a:ext uri="{FF2B5EF4-FFF2-40B4-BE49-F238E27FC236}">
                <a16:creationId xmlns:a16="http://schemas.microsoft.com/office/drawing/2014/main" id="{5F14DCB4-5689-6270-6D37-E4ACC78ED892}"/>
              </a:ext>
            </a:extLst>
          </p:cNvPr>
          <p:cNvSpPr/>
          <p:nvPr/>
        </p:nvSpPr>
        <p:spPr>
          <a:xfrm>
            <a:off x="4940911" y="1917678"/>
            <a:ext cx="2071524" cy="164431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Tuetaan nuorten työelämäpolkua helpottamalla nuorten palkkaamista ja kehitetään toimintamalleja työllistymisen tueksi. </a:t>
            </a:r>
          </a:p>
        </p:txBody>
      </p:sp>
      <p:pic>
        <p:nvPicPr>
          <p:cNvPr id="9" name="Graphic 8">
            <a:extLst>
              <a:ext uri="{FF2B5EF4-FFF2-40B4-BE49-F238E27FC236}">
                <a16:creationId xmlns:a16="http://schemas.microsoft.com/office/drawing/2014/main" id="{F93D69C1-5AD0-F3C9-3F90-EDF55732C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736" y="1930028"/>
            <a:ext cx="260317" cy="539228"/>
          </a:xfrm>
          <a:prstGeom prst="rect">
            <a:avLst/>
          </a:prstGeom>
        </p:spPr>
      </p:pic>
      <p:sp>
        <p:nvSpPr>
          <p:cNvPr id="15" name="Rectangle 14">
            <a:extLst>
              <a:ext uri="{FF2B5EF4-FFF2-40B4-BE49-F238E27FC236}">
                <a16:creationId xmlns:a16="http://schemas.microsoft.com/office/drawing/2014/main" id="{84397D9F-A629-6F7B-8AEF-EFF296ED8F81}"/>
              </a:ext>
            </a:extLst>
          </p:cNvPr>
          <p:cNvSpPr/>
          <p:nvPr/>
        </p:nvSpPr>
        <p:spPr>
          <a:xfrm>
            <a:off x="7487234" y="1917678"/>
            <a:ext cx="3993129" cy="164431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a:lnSpc>
                <a:spcPct val="90000"/>
              </a:lnSpc>
              <a:spcBef>
                <a:spcPts val="1200"/>
              </a:spcBef>
              <a:buClr>
                <a:srgbClr val="DA8A2A"/>
              </a:buClr>
              <a:defRPr/>
            </a:pPr>
            <a:r>
              <a:rPr kumimoji="0" lang="fi-FI" sz="1200" b="0" i="0" u="none" strike="noStrike" kern="1200" cap="none" spc="0" normalizeH="0" baseline="0" noProof="1">
                <a:ln>
                  <a:noFill/>
                </a:ln>
                <a:solidFill>
                  <a:schemeClr val="accent6">
                    <a:lumMod val="10000"/>
                  </a:schemeClr>
                </a:solidFill>
                <a:effectLst/>
                <a:uLnTx/>
                <a:uFillTx/>
                <a:latin typeface="Calibri" panose="020F0502020204030204" pitchFamily="34" charset="0"/>
                <a:ea typeface="Calibri Light"/>
                <a:cs typeface="Calibri" panose="020F0502020204030204" pitchFamily="34" charset="0"/>
              </a:rPr>
              <a:t>Jatketaan MAL-sopimusmenettelyä suurten kaupunkiseutujen ja valtion välisenä kumppanuussopimuksena. Varmistetaan rahoitus mm. joukkoliikenteelle sekä kävely- ja pyöräliikenteelle. </a:t>
            </a:r>
            <a:r>
              <a:rPr lang="fi-FI" sz="1200" noProof="1">
                <a:solidFill>
                  <a:schemeClr val="accent6">
                    <a:lumMod val="10000"/>
                  </a:schemeClr>
                </a:solidFill>
                <a:latin typeface="Calibri" panose="020F0502020204030204" pitchFamily="34" charset="0"/>
                <a:ea typeface="Calibri Light"/>
                <a:cs typeface="Calibri" panose="020F0502020204030204" pitchFamily="34" charset="0"/>
              </a:rPr>
              <a:t>Lasketaan joukkoliikennelippujen ALV takaisin 10 %:iin. P</a:t>
            </a:r>
            <a:r>
              <a:rPr kumimoji="0" lang="fi-FI" sz="1200" b="0" i="0" u="none" strike="noStrike" kern="1200" cap="none" spc="0" normalizeH="0" baseline="0" noProof="1">
                <a:ln>
                  <a:noFill/>
                </a:ln>
                <a:solidFill>
                  <a:schemeClr val="accent6">
                    <a:lumMod val="10000"/>
                  </a:schemeClr>
                </a:solidFill>
                <a:effectLst/>
                <a:uLnTx/>
                <a:uFillTx/>
                <a:latin typeface="Calibri" panose="020F0502020204030204" pitchFamily="34" charset="0"/>
                <a:ea typeface="Calibri Light"/>
                <a:cs typeface="Calibri" panose="020F0502020204030204" pitchFamily="34" charset="0"/>
              </a:rPr>
              <a:t>alautetaan MAL-sopimusmenettelyyn kohtuuhintaisen asuntotuotannon ohjaus ja rahoitus suurilla kaupunkiseuduilla.</a:t>
            </a:r>
          </a:p>
        </p:txBody>
      </p:sp>
      <p:pic>
        <p:nvPicPr>
          <p:cNvPr id="16" name="Graphic 15">
            <a:extLst>
              <a:ext uri="{FF2B5EF4-FFF2-40B4-BE49-F238E27FC236}">
                <a16:creationId xmlns:a16="http://schemas.microsoft.com/office/drawing/2014/main" id="{0664CE6A-C399-FB91-E065-BD26D8044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1500" y="1930028"/>
            <a:ext cx="260317" cy="539228"/>
          </a:xfrm>
          <a:prstGeom prst="rect">
            <a:avLst/>
          </a:prstGeom>
        </p:spPr>
      </p:pic>
      <p:sp>
        <p:nvSpPr>
          <p:cNvPr id="18" name="Rectangle 17">
            <a:extLst>
              <a:ext uri="{FF2B5EF4-FFF2-40B4-BE49-F238E27FC236}">
                <a16:creationId xmlns:a16="http://schemas.microsoft.com/office/drawing/2014/main" id="{9511294D-95A3-55A5-A08C-9726E5FC11FA}"/>
              </a:ext>
            </a:extLst>
          </p:cNvPr>
          <p:cNvSpPr/>
          <p:nvPr/>
        </p:nvSpPr>
        <p:spPr>
          <a:xfrm>
            <a:off x="1090942" y="3738046"/>
            <a:ext cx="3053703" cy="1202089"/>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Jatketaan strategista allianssiyhteistyötä valtion ja kuuden suurimman kaupungin välillä. Huomioidaan yhteistyössä kaupunkiseutukokonaisuus. </a:t>
            </a:r>
          </a:p>
        </p:txBody>
      </p:sp>
      <p:pic>
        <p:nvPicPr>
          <p:cNvPr id="19" name="Graphic 18">
            <a:extLst>
              <a:ext uri="{FF2B5EF4-FFF2-40B4-BE49-F238E27FC236}">
                <a16:creationId xmlns:a16="http://schemas.microsoft.com/office/drawing/2014/main" id="{E9993F16-1EEF-CBBB-6738-815CBC86C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37" y="3765021"/>
            <a:ext cx="260317" cy="539228"/>
          </a:xfrm>
          <a:prstGeom prst="rect">
            <a:avLst/>
          </a:prstGeom>
        </p:spPr>
      </p:pic>
      <p:sp>
        <p:nvSpPr>
          <p:cNvPr id="25" name="Rectangle 24">
            <a:extLst>
              <a:ext uri="{FF2B5EF4-FFF2-40B4-BE49-F238E27FC236}">
                <a16:creationId xmlns:a16="http://schemas.microsoft.com/office/drawing/2014/main" id="{05A75915-6EE2-6697-B8E1-0F07B104EB99}"/>
              </a:ext>
            </a:extLst>
          </p:cNvPr>
          <p:cNvSpPr/>
          <p:nvPr/>
        </p:nvSpPr>
        <p:spPr>
          <a:xfrm>
            <a:off x="4734512" y="3738046"/>
            <a:ext cx="2548031" cy="1202089"/>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Jatketaan ekosysteemisopimuksia TKI-toiminnan vaikuttavuuden vahvistamiseksi ja kasvun edistämiseksi. </a:t>
            </a:r>
          </a:p>
        </p:txBody>
      </p:sp>
      <p:pic>
        <p:nvPicPr>
          <p:cNvPr id="26" name="Graphic 25">
            <a:extLst>
              <a:ext uri="{FF2B5EF4-FFF2-40B4-BE49-F238E27FC236}">
                <a16:creationId xmlns:a16="http://schemas.microsoft.com/office/drawing/2014/main" id="{4C496498-8916-4788-FC23-07C989C296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3814" y="3765021"/>
            <a:ext cx="260317" cy="539228"/>
          </a:xfrm>
          <a:prstGeom prst="rect">
            <a:avLst/>
          </a:prstGeom>
        </p:spPr>
      </p:pic>
      <p:pic>
        <p:nvPicPr>
          <p:cNvPr id="31" name="Picture 30">
            <a:extLst>
              <a:ext uri="{FF2B5EF4-FFF2-40B4-BE49-F238E27FC236}">
                <a16:creationId xmlns:a16="http://schemas.microsoft.com/office/drawing/2014/main" id="{3F2660A9-9506-975A-761F-F60B225AEEE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84870" y="443582"/>
            <a:ext cx="767942" cy="978212"/>
          </a:xfrm>
          <a:prstGeom prst="rect">
            <a:avLst/>
          </a:prstGeom>
        </p:spPr>
      </p:pic>
      <p:sp>
        <p:nvSpPr>
          <p:cNvPr id="10" name="Rectangle 9">
            <a:extLst>
              <a:ext uri="{FF2B5EF4-FFF2-40B4-BE49-F238E27FC236}">
                <a16:creationId xmlns:a16="http://schemas.microsoft.com/office/drawing/2014/main" id="{08915AEA-94F9-3247-9E7F-55661C43D2F3}"/>
              </a:ext>
            </a:extLst>
          </p:cNvPr>
          <p:cNvSpPr/>
          <p:nvPr/>
        </p:nvSpPr>
        <p:spPr>
          <a:xfrm>
            <a:off x="7917747" y="3738046"/>
            <a:ext cx="3543439" cy="1202089"/>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Valmistellaan poikkialainen kestävä kaupunkikehitysohjelma, jossa huomioidaan kestävä siirtymä ja kiertotalouden kehittäminen, segregaation torjuminen ja ilmastosopeutumisen toimet.</a:t>
            </a:r>
          </a:p>
        </p:txBody>
      </p:sp>
      <p:pic>
        <p:nvPicPr>
          <p:cNvPr id="11" name="Graphic 10">
            <a:extLst>
              <a:ext uri="{FF2B5EF4-FFF2-40B4-BE49-F238E27FC236}">
                <a16:creationId xmlns:a16="http://schemas.microsoft.com/office/drawing/2014/main" id="{6FE161DC-C842-1E11-3BC4-050218D66D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9987" y="3765021"/>
            <a:ext cx="260317" cy="539228"/>
          </a:xfrm>
          <a:prstGeom prst="rect">
            <a:avLst/>
          </a:prstGeom>
        </p:spPr>
      </p:pic>
      <p:sp>
        <p:nvSpPr>
          <p:cNvPr id="12" name="Rectangle 11">
            <a:extLst>
              <a:ext uri="{FF2B5EF4-FFF2-40B4-BE49-F238E27FC236}">
                <a16:creationId xmlns:a16="http://schemas.microsoft.com/office/drawing/2014/main" id="{DCBF489F-3F25-ED5C-55B1-14BB7CEB8620}"/>
              </a:ext>
            </a:extLst>
          </p:cNvPr>
          <p:cNvSpPr/>
          <p:nvPr/>
        </p:nvSpPr>
        <p:spPr>
          <a:xfrm>
            <a:off x="1090942" y="5226379"/>
            <a:ext cx="3053703" cy="999820"/>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lvl="0">
              <a:lnSpc>
                <a:spcPct val="90000"/>
              </a:lnSpc>
              <a:spcBef>
                <a:spcPts val="1200"/>
              </a:spcBef>
              <a:buClr>
                <a:srgbClr val="DA8A2A"/>
              </a:buClr>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Jatketaan kansallisen raidereformin toimeenpanoa, kilpailun avaamista ja kaupunkiseutujen ostoliikenteen rahoitusta. </a:t>
            </a:r>
          </a:p>
        </p:txBody>
      </p:sp>
      <p:pic>
        <p:nvPicPr>
          <p:cNvPr id="13" name="Graphic 12">
            <a:extLst>
              <a:ext uri="{FF2B5EF4-FFF2-40B4-BE49-F238E27FC236}">
                <a16:creationId xmlns:a16="http://schemas.microsoft.com/office/drawing/2014/main" id="{EBE480BC-1CEB-026B-0C97-3EA832E3B8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37" y="5253353"/>
            <a:ext cx="260317" cy="539228"/>
          </a:xfrm>
          <a:prstGeom prst="rect">
            <a:avLst/>
          </a:prstGeom>
        </p:spPr>
      </p:pic>
      <p:sp>
        <p:nvSpPr>
          <p:cNvPr id="20" name="Rectangle 19">
            <a:extLst>
              <a:ext uri="{FF2B5EF4-FFF2-40B4-BE49-F238E27FC236}">
                <a16:creationId xmlns:a16="http://schemas.microsoft.com/office/drawing/2014/main" id="{C2B2E47C-B2E1-22CD-DEBF-730862379D04}"/>
              </a:ext>
            </a:extLst>
          </p:cNvPr>
          <p:cNvSpPr/>
          <p:nvPr/>
        </p:nvSpPr>
        <p:spPr>
          <a:xfrm>
            <a:off x="4734513" y="5226379"/>
            <a:ext cx="3392336" cy="999820"/>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Tuetaan kansallisesti tunnustettujen kulttuurikohteiden kunnostamista ja toteutetaan Tampereen Työväen Teatterin peruskorjaus.</a:t>
            </a:r>
          </a:p>
        </p:txBody>
      </p:sp>
      <p:pic>
        <p:nvPicPr>
          <p:cNvPr id="21" name="Graphic 20">
            <a:extLst>
              <a:ext uri="{FF2B5EF4-FFF2-40B4-BE49-F238E27FC236}">
                <a16:creationId xmlns:a16="http://schemas.microsoft.com/office/drawing/2014/main" id="{1C604C2B-6802-8E58-E2FD-D9C8E5F64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1726" y="5276747"/>
            <a:ext cx="260317" cy="539228"/>
          </a:xfrm>
          <a:prstGeom prst="rect">
            <a:avLst/>
          </a:prstGeom>
        </p:spPr>
      </p:pic>
    </p:spTree>
    <p:extLst>
      <p:ext uri="{BB962C8B-B14F-4D97-AF65-F5344CB8AC3E}">
        <p14:creationId xmlns:p14="http://schemas.microsoft.com/office/powerpoint/2010/main" val="177390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6D897-B552-8D25-E087-8A6E4D72104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649874-A591-9BDB-4D99-09E05CA6878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5818810" y="-20100"/>
            <a:ext cx="6373190" cy="6878100"/>
          </a:xfrm>
          <a:prstGeom prst="rect">
            <a:avLst/>
          </a:prstGeom>
        </p:spPr>
      </p:pic>
      <p:sp>
        <p:nvSpPr>
          <p:cNvPr id="15" name="Snip Single Corner of Rectangle 14">
            <a:extLst>
              <a:ext uri="{FF2B5EF4-FFF2-40B4-BE49-F238E27FC236}">
                <a16:creationId xmlns:a16="http://schemas.microsoft.com/office/drawing/2014/main" id="{8EEDDF99-83EE-46CA-4C09-CF1841A1845E}"/>
              </a:ext>
            </a:extLst>
          </p:cNvPr>
          <p:cNvSpPr/>
          <p:nvPr/>
        </p:nvSpPr>
        <p:spPr>
          <a:xfrm>
            <a:off x="-73140" y="-9939"/>
            <a:ext cx="7308330"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Montserrat" panose="02000505000000020004" pitchFamily="2" charset="77"/>
              <a:ea typeface="+mn-ea"/>
              <a:cs typeface="+mn-cs"/>
            </a:endParaRPr>
          </a:p>
        </p:txBody>
      </p:sp>
      <p:sp>
        <p:nvSpPr>
          <p:cNvPr id="2" name="Otsikko 1">
            <a:extLst>
              <a:ext uri="{FF2B5EF4-FFF2-40B4-BE49-F238E27FC236}">
                <a16:creationId xmlns:a16="http://schemas.microsoft.com/office/drawing/2014/main" id="{749AAF71-8929-13C6-3198-0A71BB1F3C69}"/>
              </a:ext>
            </a:extLst>
          </p:cNvPr>
          <p:cNvSpPr>
            <a:spLocks noGrp="1"/>
          </p:cNvSpPr>
          <p:nvPr>
            <p:ph type="title"/>
          </p:nvPr>
        </p:nvSpPr>
        <p:spPr>
          <a:xfrm>
            <a:off x="591508" y="1322964"/>
            <a:ext cx="6373190" cy="1330208"/>
          </a:xfrm>
          <a:noFill/>
        </p:spPr>
        <p:txBody>
          <a:bodyPr>
            <a:noAutofit/>
          </a:bodyPr>
          <a:lstStyle/>
          <a:p>
            <a:r>
              <a:rPr lang="fi-FI" sz="3200" dirty="0">
                <a:solidFill>
                  <a:schemeClr val="accent1"/>
                </a:solidFill>
              </a:rPr>
              <a:t>Suomen liikenteen keskeisimmän solmukohdan kehittäminen</a:t>
            </a:r>
          </a:p>
        </p:txBody>
      </p:sp>
      <p:sp>
        <p:nvSpPr>
          <p:cNvPr id="3" name="Rectangle 1">
            <a:extLst>
              <a:ext uri="{FF2B5EF4-FFF2-40B4-BE49-F238E27FC236}">
                <a16:creationId xmlns:a16="http://schemas.microsoft.com/office/drawing/2014/main" id="{19B58578-0CBF-F859-E442-97A8434D8CA7}"/>
              </a:ext>
            </a:extLst>
          </p:cNvPr>
          <p:cNvSpPr>
            <a:spLocks noChangeArrowheads="1"/>
          </p:cNvSpPr>
          <p:nvPr/>
        </p:nvSpPr>
        <p:spPr bwMode="auto">
          <a:xfrm>
            <a:off x="0" y="977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1100" b="0" i="0" u="none" strike="noStrike" kern="1200" cap="none" spc="0" normalizeH="0" baseline="0" noProof="1">
                <a:ln>
                  <a:noFill/>
                </a:ln>
                <a:solidFill>
                  <a:srgbClr val="000000"/>
                </a:solidFill>
                <a:effectLst/>
                <a:uLnTx/>
                <a:uFillTx/>
                <a:latin typeface="Montserrat" panose="02000505000000020004" pitchFamily="2" charset="77"/>
                <a:ea typeface="Aptos" panose="020B0004020202020204" pitchFamily="34" charset="0"/>
                <a:cs typeface="Aptos" panose="020B0004020202020204" pitchFamily="34" charset="0"/>
              </a:rPr>
              <a:t>.</a:t>
            </a:r>
            <a:endParaRPr kumimoji="0" lang="fi-FI" sz="1800" b="0" i="0" u="none" strike="noStrike" kern="1200" cap="none" spc="0" normalizeH="0" baseline="0" noProof="1">
              <a:ln>
                <a:noFill/>
              </a:ln>
              <a:solidFill>
                <a:srgbClr val="000000"/>
              </a:solidFill>
              <a:effectLst/>
              <a:uLnTx/>
              <a:uFillTx/>
              <a:latin typeface="Montserrat" panose="02000505000000020004" pitchFamily="2" charset="77"/>
              <a:ea typeface="+mn-ea"/>
              <a:cs typeface="+mn-cs"/>
            </a:endParaRPr>
          </a:p>
        </p:txBody>
      </p:sp>
      <p:sp>
        <p:nvSpPr>
          <p:cNvPr id="4" name="Sisällön paikkamerkki 2">
            <a:extLst>
              <a:ext uri="{FF2B5EF4-FFF2-40B4-BE49-F238E27FC236}">
                <a16:creationId xmlns:a16="http://schemas.microsoft.com/office/drawing/2014/main" id="{90852371-15C9-C870-35C9-AA920534C2AD}"/>
              </a:ext>
            </a:extLst>
          </p:cNvPr>
          <p:cNvSpPr txBox="1">
            <a:spLocks/>
          </p:cNvSpPr>
          <p:nvPr/>
        </p:nvSpPr>
        <p:spPr>
          <a:xfrm>
            <a:off x="591508" y="2842666"/>
            <a:ext cx="6152193" cy="3690256"/>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200" u="none" strike="noStrike" kern="1200" cap="none" spc="0" normalizeH="0" baseline="0" noProof="1">
                <a:ln>
                  <a:noFill/>
                </a:ln>
                <a:solidFill>
                  <a:schemeClr val="bg1"/>
                </a:solidFill>
                <a:effectLst/>
                <a:uLnTx/>
                <a:uFillTx/>
                <a:latin typeface="Montserrat Light" pitchFamily="2" charset="77"/>
                <a:ea typeface="Calibri Light"/>
                <a:cs typeface="Calibri Light"/>
              </a:rPr>
              <a:t>Pirkanmaa muodostaa Suomen keskeisimmän liikenteen risteysalueen, jonka kehittäminen vahvistaa työvoiman liikkuvuutta, elinkeinoelämän kuljetuksia ja huoltovarmuutta koko maassa sekä kytkee Suomen tiiviimmin osaksi eurooppalaisia liikenneverkkoja.</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200" u="none" strike="noStrike" kern="1200" cap="none" spc="0" normalizeH="0" baseline="0" noProof="1">
                <a:ln>
                  <a:noFill/>
                </a:ln>
                <a:solidFill>
                  <a:schemeClr val="bg1"/>
                </a:solidFill>
                <a:effectLst/>
                <a:uLnTx/>
                <a:uFillTx/>
                <a:latin typeface="Montserrat Light" pitchFamily="2" charset="77"/>
                <a:ea typeface="Calibri Light"/>
                <a:cs typeface="Calibri Light"/>
              </a:rPr>
              <a:t>Pääradan lisäkapasiteetti, Tampereen järjestelyratapihan siirto ja läntinen oikorata ovat koko Suomen raideliikenteen toimivuuden kannalta kriittisiä ratkaisuja. Nopean raideyhteyden kehittäminen Tampereelle Lentoradan kautta vahvistaa Suomen asemaa osana Pohjanmeri–Itämeri-käytävää. Tampere–Pirkkalan lentoasema täydentää kokonaisuutta monikäyttöisenä kansainvälisen saavutettavuuden solmukohtana.</a:t>
            </a:r>
          </a:p>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200" u="none" strike="noStrike" kern="1200" cap="none" spc="0" normalizeH="0" baseline="0" noProof="1">
                <a:ln>
                  <a:noFill/>
                </a:ln>
                <a:solidFill>
                  <a:schemeClr val="bg1"/>
                </a:solidFill>
                <a:effectLst/>
                <a:uLnTx/>
                <a:uFillTx/>
                <a:latin typeface="Montserrat Light" pitchFamily="2" charset="77"/>
                <a:ea typeface="Calibri Light"/>
                <a:cs typeface="Calibri Light"/>
              </a:rPr>
              <a:t>Valtatiet 3 ja 12 muodostavat valtakunnallisen henkilö- ja tavaraliikenteen keskeisen runkoyhteyden Pirkanmaan kautta. Niiden kehittäminen turvaa kuljetusten sujuvuuden, työvoiman liikkuvuuden ja yhteydet satamiin. Kansallisen tieverkon solmukohdan kehittämisessä on kuitenkin yli miljardin euron kehittämisvaje, vaikka useat kustannustehokkaat ja toteutusvalmiit hankkeet tukisivat suoraan teollisuuden investointeja, vientikuljetuksia ja huoltovarmuutta.</a:t>
            </a:r>
            <a:endParaRPr kumimoji="0" lang="fi-FI" sz="1200" u="none" strike="noStrike" kern="1200" cap="none" spc="0" normalizeH="0" baseline="0" noProof="1">
              <a:ln>
                <a:noFill/>
              </a:ln>
              <a:solidFill>
                <a:schemeClr val="bg1"/>
              </a:solidFill>
              <a:effectLst/>
              <a:uLnTx/>
              <a:uFillTx/>
              <a:latin typeface="Montserrat Light" pitchFamily="2" charset="77"/>
            </a:endParaRPr>
          </a:p>
        </p:txBody>
      </p:sp>
      <p:sp>
        <p:nvSpPr>
          <p:cNvPr id="16" name="TextBox 15">
            <a:extLst>
              <a:ext uri="{FF2B5EF4-FFF2-40B4-BE49-F238E27FC236}">
                <a16:creationId xmlns:a16="http://schemas.microsoft.com/office/drawing/2014/main" id="{62E4F656-38E7-4A1F-A498-2958F2323D1F}"/>
              </a:ext>
            </a:extLst>
          </p:cNvPr>
          <p:cNvSpPr txBox="1"/>
          <p:nvPr/>
        </p:nvSpPr>
        <p:spPr>
          <a:xfrm>
            <a:off x="769308" y="629587"/>
            <a:ext cx="619539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400" u="none" strike="noStrike" kern="1200" cap="none" spc="0" normalizeH="0" baseline="0" noProof="1">
                <a:ln>
                  <a:noFill/>
                </a:ln>
                <a:solidFill>
                  <a:schemeClr val="accent1"/>
                </a:solidFill>
                <a:effectLst/>
                <a:uLnTx/>
                <a:uFillTx/>
                <a:latin typeface="Montserrat Light" pitchFamily="2" charset="77"/>
                <a:cs typeface="Calibri Light" panose="020F0302020204030204" pitchFamily="34" charset="0"/>
              </a:rPr>
              <a:t>SUOMEN LIIKENTEEN SOLMUKOHTA</a:t>
            </a:r>
          </a:p>
        </p:txBody>
      </p:sp>
      <p:pic>
        <p:nvPicPr>
          <p:cNvPr id="17" name="Graphic 16">
            <a:extLst>
              <a:ext uri="{FF2B5EF4-FFF2-40B4-BE49-F238E27FC236}">
                <a16:creationId xmlns:a16="http://schemas.microsoft.com/office/drawing/2014/main" id="{621F1F78-5514-EDFC-F4F1-D505B3789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08" y="588553"/>
            <a:ext cx="177800" cy="368300"/>
          </a:xfrm>
          <a:prstGeom prst="rect">
            <a:avLst/>
          </a:prstGeom>
        </p:spPr>
      </p:pic>
      <p:sp>
        <p:nvSpPr>
          <p:cNvPr id="20" name="Right Triangle 19">
            <a:extLst>
              <a:ext uri="{FF2B5EF4-FFF2-40B4-BE49-F238E27FC236}">
                <a16:creationId xmlns:a16="http://schemas.microsoft.com/office/drawing/2014/main" id="{245B1147-2D28-11D7-2C3F-E207D78A747E}"/>
              </a:ext>
            </a:extLst>
          </p:cNvPr>
          <p:cNvSpPr/>
          <p:nvPr/>
        </p:nvSpPr>
        <p:spPr>
          <a:xfrm rot="16200000">
            <a:off x="10089207" y="4765366"/>
            <a:ext cx="2102794" cy="2102794"/>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Picture 20">
            <a:extLst>
              <a:ext uri="{FF2B5EF4-FFF2-40B4-BE49-F238E27FC236}">
                <a16:creationId xmlns:a16="http://schemas.microsoft.com/office/drawing/2014/main" id="{D256C2AE-7809-3AFB-1BEB-A67C30CC569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383649" y="5930223"/>
            <a:ext cx="567208" cy="722515"/>
          </a:xfrm>
          <a:prstGeom prst="rect">
            <a:avLst/>
          </a:prstGeom>
        </p:spPr>
      </p:pic>
    </p:spTree>
    <p:extLst>
      <p:ext uri="{BB962C8B-B14F-4D97-AF65-F5344CB8AC3E}">
        <p14:creationId xmlns:p14="http://schemas.microsoft.com/office/powerpoint/2010/main" val="1911311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8C219C3-D20D-F84A-F0CF-C7A194ADB8F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49B90FF-AA45-8B90-3761-487C7397088C}"/>
              </a:ext>
            </a:extLst>
          </p:cNvPr>
          <p:cNvSpPr>
            <a:spLocks noGrp="1"/>
          </p:cNvSpPr>
          <p:nvPr>
            <p:ph type="title"/>
          </p:nvPr>
        </p:nvSpPr>
        <p:spPr>
          <a:xfrm>
            <a:off x="437252" y="344569"/>
            <a:ext cx="8670839" cy="1325563"/>
          </a:xfrm>
        </p:spPr>
        <p:txBody>
          <a:bodyPr>
            <a:normAutofit/>
          </a:bodyPr>
          <a:lstStyle/>
          <a:p>
            <a:r>
              <a:rPr lang="fi-FI" sz="3200" b="1" noProof="1">
                <a:latin typeface="Calibri" panose="020F0502020204030204" pitchFamily="34" charset="0"/>
                <a:ea typeface="Calibri Light"/>
                <a:cs typeface="Calibri" panose="020F0502020204030204" pitchFamily="34" charset="0"/>
              </a:rPr>
              <a:t>Vienti-Suomen keskus tarvitsee toimivat kansainväliset yhteydet</a:t>
            </a:r>
          </a:p>
        </p:txBody>
      </p:sp>
      <p:sp>
        <p:nvSpPr>
          <p:cNvPr id="12" name="Sisällön paikkamerkki 2">
            <a:extLst>
              <a:ext uri="{FF2B5EF4-FFF2-40B4-BE49-F238E27FC236}">
                <a16:creationId xmlns:a16="http://schemas.microsoft.com/office/drawing/2014/main" id="{0B05F6FA-C4C1-B529-38B2-FD6DBE3BC291}"/>
              </a:ext>
            </a:extLst>
          </p:cNvPr>
          <p:cNvSpPr txBox="1">
            <a:spLocks/>
          </p:cNvSpPr>
          <p:nvPr/>
        </p:nvSpPr>
        <p:spPr>
          <a:xfrm>
            <a:off x="437252" y="1942513"/>
            <a:ext cx="5274779" cy="22122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7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Suomi vahvemmin osaksi keskeisiä eurooppalaisia väyliä</a:t>
            </a:r>
          </a:p>
          <a:p>
            <a:pPr marL="228600" marR="0" lvl="0" indent="-228600" algn="l" defTabSz="914400" rtl="0" eaLnBrk="1" fontAlgn="auto" latinLnBrk="0" hangingPunct="1">
              <a:lnSpc>
                <a:spcPct val="100000"/>
              </a:lnSpc>
              <a:spcBef>
                <a:spcPts val="10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Pääradan kehittämisen potentiaali on saavutettu matka-ajan ja ratakapasiteetin osalta nykyisessä raidekäytävässä.</a:t>
            </a:r>
          </a:p>
          <a:p>
            <a:pPr marL="228600" marR="0" lvl="0" indent="-228600" algn="l" defTabSz="914400" rtl="0" eaLnBrk="1" fontAlgn="auto" latinLnBrk="0" hangingPunct="1">
              <a:lnSpc>
                <a:spcPct val="100000"/>
              </a:lnSpc>
              <a:spcBef>
                <a:spcPts val="10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Nopean raideyhteyden kehittäminen Tampereelle Lentoradan kautta, yhdessä kasvavan CEF‑rahoituksen kanssa, vahvistaa Suomen mahdollisuuksia kykeytyä entistä tiiviimmin osaksi keskeisiä eurooppalaisia yhteysväyliä.</a:t>
            </a:r>
          </a:p>
        </p:txBody>
      </p:sp>
      <p:pic>
        <p:nvPicPr>
          <p:cNvPr id="5" name="Picture 4">
            <a:extLst>
              <a:ext uri="{FF2B5EF4-FFF2-40B4-BE49-F238E27FC236}">
                <a16:creationId xmlns:a16="http://schemas.microsoft.com/office/drawing/2014/main" id="{82B58D18-04A4-B9B0-4EDA-5082D1978C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5224" y="174739"/>
            <a:ext cx="634663" cy="808440"/>
          </a:xfrm>
          <a:prstGeom prst="rect">
            <a:avLst/>
          </a:prstGeom>
        </p:spPr>
      </p:pic>
      <p:sp>
        <p:nvSpPr>
          <p:cNvPr id="16" name="Rectangle 15">
            <a:extLst>
              <a:ext uri="{FF2B5EF4-FFF2-40B4-BE49-F238E27FC236}">
                <a16:creationId xmlns:a16="http://schemas.microsoft.com/office/drawing/2014/main" id="{9F9ECDB1-759A-B6B4-350E-4A7FD27B7D12}"/>
              </a:ext>
            </a:extLst>
          </p:cNvPr>
          <p:cNvSpPr/>
          <p:nvPr/>
        </p:nvSpPr>
        <p:spPr>
          <a:xfrm>
            <a:off x="993304" y="4674486"/>
            <a:ext cx="4547012" cy="560430"/>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Suomi priorisoi kasvu-Suomen raidehankkeet CEF-rahoituksen saannon varmistamiseksi.</a:t>
            </a:r>
          </a:p>
        </p:txBody>
      </p:sp>
      <p:pic>
        <p:nvPicPr>
          <p:cNvPr id="19" name="Graphic 18">
            <a:extLst>
              <a:ext uri="{FF2B5EF4-FFF2-40B4-BE49-F238E27FC236}">
                <a16:creationId xmlns:a16="http://schemas.microsoft.com/office/drawing/2014/main" id="{74E510B3-D861-F288-29CB-5D3E310E2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233" y="4695688"/>
            <a:ext cx="260317" cy="539228"/>
          </a:xfrm>
          <a:prstGeom prst="rect">
            <a:avLst/>
          </a:prstGeom>
        </p:spPr>
      </p:pic>
      <p:sp>
        <p:nvSpPr>
          <p:cNvPr id="20" name="TextBox 19">
            <a:extLst>
              <a:ext uri="{FF2B5EF4-FFF2-40B4-BE49-F238E27FC236}">
                <a16:creationId xmlns:a16="http://schemas.microsoft.com/office/drawing/2014/main" id="{5EC309F9-3810-3381-8810-FD5579F49E3B}"/>
              </a:ext>
            </a:extLst>
          </p:cNvPr>
          <p:cNvSpPr txBox="1"/>
          <p:nvPr/>
        </p:nvSpPr>
        <p:spPr>
          <a:xfrm>
            <a:off x="527877" y="4140915"/>
            <a:ext cx="2913739"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Hallitusohjelmatavoitteet: </a:t>
            </a:r>
          </a:p>
        </p:txBody>
      </p:sp>
      <p:sp>
        <p:nvSpPr>
          <p:cNvPr id="21" name="Rectangle 20">
            <a:extLst>
              <a:ext uri="{FF2B5EF4-FFF2-40B4-BE49-F238E27FC236}">
                <a16:creationId xmlns:a16="http://schemas.microsoft.com/office/drawing/2014/main" id="{79FAB0BB-F4BF-7A82-B39B-491250A136D3}"/>
              </a:ext>
            </a:extLst>
          </p:cNvPr>
          <p:cNvSpPr/>
          <p:nvPr/>
        </p:nvSpPr>
        <p:spPr>
          <a:xfrm>
            <a:off x="993304" y="5361439"/>
            <a:ext cx="4547012" cy="719176"/>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Valtio sitoutuu edistämään pitkäjänteisesti Suomen ja Euroopan yhteistä etua koskevien liikennekäytävien, kuten Tampere-Helsinki-Varsova-yhteyden, vahvaa kehittämistä. </a:t>
            </a:r>
          </a:p>
        </p:txBody>
      </p:sp>
      <p:pic>
        <p:nvPicPr>
          <p:cNvPr id="22" name="Graphic 21">
            <a:extLst>
              <a:ext uri="{FF2B5EF4-FFF2-40B4-BE49-F238E27FC236}">
                <a16:creationId xmlns:a16="http://schemas.microsoft.com/office/drawing/2014/main" id="{8EAC94F6-E8FC-6D94-6F15-D8036EEC66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233" y="5363649"/>
            <a:ext cx="260317" cy="539228"/>
          </a:xfrm>
          <a:prstGeom prst="rect">
            <a:avLst/>
          </a:prstGeom>
        </p:spPr>
      </p:pic>
      <p:sp>
        <p:nvSpPr>
          <p:cNvPr id="3" name="Sisällön paikkamerkki 3">
            <a:extLst>
              <a:ext uri="{FF2B5EF4-FFF2-40B4-BE49-F238E27FC236}">
                <a16:creationId xmlns:a16="http://schemas.microsoft.com/office/drawing/2014/main" id="{50A8EDAC-1092-8938-ADCB-FB00C65544AD}"/>
              </a:ext>
            </a:extLst>
          </p:cNvPr>
          <p:cNvSpPr txBox="1">
            <a:spLocks/>
          </p:cNvSpPr>
          <p:nvPr/>
        </p:nvSpPr>
        <p:spPr>
          <a:xfrm>
            <a:off x="6292714" y="1942513"/>
            <a:ext cx="5371409" cy="144685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6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Tampere-Pirkkalan lentoasema </a:t>
            </a:r>
          </a:p>
          <a:p>
            <a:pPr marL="228600" marR="0" lvl="0" indent="-228600" algn="l" defTabSz="914400" rtl="0" eaLnBrk="1" fontAlgn="auto" latinLnBrk="0" hangingPunct="1">
              <a:lnSpc>
                <a:spcPct val="100000"/>
              </a:lnSpc>
              <a:spcBef>
                <a:spcPts val="10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Tampere-Pirkkalan lentoasema on monikäyttökenttä, jota operoidaan aktiivisesti matkustaja- ja rahtiliikenteen tarpeisiin, puolustusvoimien tukikohtana sekä koulutustoiminnassa.</a:t>
            </a:r>
          </a:p>
        </p:txBody>
      </p:sp>
      <p:sp>
        <p:nvSpPr>
          <p:cNvPr id="4" name="Rectangle 3">
            <a:extLst>
              <a:ext uri="{FF2B5EF4-FFF2-40B4-BE49-F238E27FC236}">
                <a16:creationId xmlns:a16="http://schemas.microsoft.com/office/drawing/2014/main" id="{7762F518-34CE-33C3-C1D7-641CB89C62A1}"/>
              </a:ext>
            </a:extLst>
          </p:cNvPr>
          <p:cNvSpPr/>
          <p:nvPr/>
        </p:nvSpPr>
        <p:spPr>
          <a:xfrm>
            <a:off x="6788375" y="3767255"/>
            <a:ext cx="4425291" cy="902578"/>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Mahdollistetaan elinkeinoelämän ja viennin edellyttämien lentoliikenteen kansainvälisten yhteyksien toteutuminen markkinaehtoisesti. Regulaatio ja infrastruktuuri on saatava tukemaan suotuisaa kehitystä. </a:t>
            </a:r>
          </a:p>
        </p:txBody>
      </p:sp>
      <p:pic>
        <p:nvPicPr>
          <p:cNvPr id="17" name="Graphic 16">
            <a:extLst>
              <a:ext uri="{FF2B5EF4-FFF2-40B4-BE49-F238E27FC236}">
                <a16:creationId xmlns:a16="http://schemas.microsoft.com/office/drawing/2014/main" id="{F7C55FE4-4C58-E58E-A04C-69B8F6BC99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9070" y="3767255"/>
            <a:ext cx="260317" cy="539228"/>
          </a:xfrm>
          <a:prstGeom prst="rect">
            <a:avLst/>
          </a:prstGeom>
        </p:spPr>
      </p:pic>
      <p:sp>
        <p:nvSpPr>
          <p:cNvPr id="18" name="TextBox 17">
            <a:extLst>
              <a:ext uri="{FF2B5EF4-FFF2-40B4-BE49-F238E27FC236}">
                <a16:creationId xmlns:a16="http://schemas.microsoft.com/office/drawing/2014/main" id="{F37D3758-6BC9-5FD8-B5FF-61EE4617CB19}"/>
              </a:ext>
            </a:extLst>
          </p:cNvPr>
          <p:cNvSpPr txBox="1"/>
          <p:nvPr/>
        </p:nvSpPr>
        <p:spPr>
          <a:xfrm>
            <a:off x="6292714" y="3285884"/>
            <a:ext cx="2913739"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Hallitusohjelmatavoitteet: </a:t>
            </a:r>
          </a:p>
        </p:txBody>
      </p:sp>
      <p:sp>
        <p:nvSpPr>
          <p:cNvPr id="23" name="Rectangle 22">
            <a:extLst>
              <a:ext uri="{FF2B5EF4-FFF2-40B4-BE49-F238E27FC236}">
                <a16:creationId xmlns:a16="http://schemas.microsoft.com/office/drawing/2014/main" id="{0E80A133-2804-2848-B499-09234B0C1AC5}"/>
              </a:ext>
            </a:extLst>
          </p:cNvPr>
          <p:cNvSpPr/>
          <p:nvPr/>
        </p:nvSpPr>
        <p:spPr>
          <a:xfrm>
            <a:off x="6788375" y="4798033"/>
            <a:ext cx="4425291" cy="653796"/>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Tampere-Pirkkalan lentokenttä tulee nostaa kattavan verkon lentokentästä TEN-T- ydinverkon lentokentäksi. </a:t>
            </a:r>
          </a:p>
        </p:txBody>
      </p:sp>
      <p:pic>
        <p:nvPicPr>
          <p:cNvPr id="24" name="Graphic 23">
            <a:extLst>
              <a:ext uri="{FF2B5EF4-FFF2-40B4-BE49-F238E27FC236}">
                <a16:creationId xmlns:a16="http://schemas.microsoft.com/office/drawing/2014/main" id="{37717F84-A7C3-B500-7FD4-88AE908D17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9070" y="4798033"/>
            <a:ext cx="260317" cy="539228"/>
          </a:xfrm>
          <a:prstGeom prst="rect">
            <a:avLst/>
          </a:prstGeom>
        </p:spPr>
      </p:pic>
      <p:sp>
        <p:nvSpPr>
          <p:cNvPr id="25" name="Rectangle 24">
            <a:extLst>
              <a:ext uri="{FF2B5EF4-FFF2-40B4-BE49-F238E27FC236}">
                <a16:creationId xmlns:a16="http://schemas.microsoft.com/office/drawing/2014/main" id="{E03900EB-AB8D-3308-8E1F-53FBF766F62F}"/>
              </a:ext>
            </a:extLst>
          </p:cNvPr>
          <p:cNvSpPr/>
          <p:nvPr/>
        </p:nvSpPr>
        <p:spPr>
          <a:xfrm>
            <a:off x="6788375" y="5598261"/>
            <a:ext cx="4425291" cy="653796"/>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Tampere-Pirkkalan lentokentälle tulee rakentaa toinen kiitotie.</a:t>
            </a:r>
          </a:p>
        </p:txBody>
      </p:sp>
      <p:pic>
        <p:nvPicPr>
          <p:cNvPr id="26" name="Graphic 25">
            <a:extLst>
              <a:ext uri="{FF2B5EF4-FFF2-40B4-BE49-F238E27FC236}">
                <a16:creationId xmlns:a16="http://schemas.microsoft.com/office/drawing/2014/main" id="{854F5C92-84D9-6AC6-98DB-2253019016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9070" y="5547461"/>
            <a:ext cx="260317" cy="539228"/>
          </a:xfrm>
          <a:prstGeom prst="rect">
            <a:avLst/>
          </a:prstGeom>
        </p:spPr>
      </p:pic>
    </p:spTree>
    <p:extLst>
      <p:ext uri="{BB962C8B-B14F-4D97-AF65-F5344CB8AC3E}">
        <p14:creationId xmlns:p14="http://schemas.microsoft.com/office/powerpoint/2010/main" val="391817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F633-341E-C42F-FB4A-E44EFA212CAC}"/>
            </a:ext>
          </a:extLst>
        </p:cNvPr>
        <p:cNvGrpSpPr/>
        <p:nvPr/>
      </p:nvGrpSpPr>
      <p:grpSpPr>
        <a:xfrm>
          <a:off x="0" y="0"/>
          <a:ext cx="0" cy="0"/>
          <a:chOff x="0" y="0"/>
          <a:chExt cx="0" cy="0"/>
        </a:xfrm>
      </p:grpSpPr>
      <p:sp>
        <p:nvSpPr>
          <p:cNvPr id="9" name="Snip Single Corner of Rectangle 8">
            <a:extLst>
              <a:ext uri="{FF2B5EF4-FFF2-40B4-BE49-F238E27FC236}">
                <a16:creationId xmlns:a16="http://schemas.microsoft.com/office/drawing/2014/main" id="{02CEE872-52E5-C518-E6DA-1CA187040EB7}"/>
              </a:ext>
            </a:extLst>
          </p:cNvPr>
          <p:cNvSpPr/>
          <p:nvPr/>
        </p:nvSpPr>
        <p:spPr>
          <a:xfrm flipH="1">
            <a:off x="6246900" y="-18684"/>
            <a:ext cx="5945099" cy="6858000"/>
          </a:xfrm>
          <a:prstGeom prst="snip1Rect">
            <a:avLst>
              <a:gd name="adj" fmla="val 2268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Sisällön paikkamerkki 2">
            <a:extLst>
              <a:ext uri="{FF2B5EF4-FFF2-40B4-BE49-F238E27FC236}">
                <a16:creationId xmlns:a16="http://schemas.microsoft.com/office/drawing/2014/main" id="{C276232C-F28F-EB97-579F-6959FDB5B8FE}"/>
              </a:ext>
            </a:extLst>
          </p:cNvPr>
          <p:cNvSpPr txBox="1">
            <a:spLocks/>
          </p:cNvSpPr>
          <p:nvPr/>
        </p:nvSpPr>
        <p:spPr>
          <a:xfrm>
            <a:off x="514458" y="1854234"/>
            <a:ext cx="5332710" cy="7261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160"/>
              </a:lnSpc>
              <a:spcBef>
                <a:spcPts val="1000"/>
              </a:spcBef>
              <a:spcAft>
                <a:spcPts val="0"/>
              </a:spcAft>
              <a:buClr>
                <a:srgbClr val="DA8A2A"/>
              </a:buClr>
              <a:buSzTx/>
              <a:buFont typeface="Arial" panose="020B0604020202020204" pitchFamily="34" charset="0"/>
              <a:buNone/>
              <a:tabLst/>
              <a:defRPr/>
            </a:pPr>
            <a:r>
              <a:rPr kumimoji="0" lang="fi-FI" sz="1800" b="0" i="0" u="none" strike="noStrike" kern="1200" cap="none" spc="0" normalizeH="0" baseline="0" noProof="1">
                <a:ln>
                  <a:noFill/>
                </a:ln>
                <a:solidFill>
                  <a:srgbClr val="437071"/>
                </a:solidFill>
                <a:effectLst/>
                <a:uLnTx/>
                <a:uFillTx/>
                <a:latin typeface="Calibri" panose="020F0502020204030204" pitchFamily="34" charset="0"/>
                <a:ea typeface="Calibri Light"/>
                <a:cs typeface="Calibri" panose="020F0502020204030204" pitchFamily="34" charset="0"/>
              </a:rPr>
              <a:t>Pirkanmaan kehitys vahvistaa ja turvaa koko Suomea. Tulevaisuuden muutos vaatii päätöksiä nyt.</a:t>
            </a:r>
          </a:p>
        </p:txBody>
      </p:sp>
      <p:sp>
        <p:nvSpPr>
          <p:cNvPr id="2" name="Otsikko 1">
            <a:extLst>
              <a:ext uri="{FF2B5EF4-FFF2-40B4-BE49-F238E27FC236}">
                <a16:creationId xmlns:a16="http://schemas.microsoft.com/office/drawing/2014/main" id="{719499A2-63A9-9127-EB31-4536F0861DBE}"/>
              </a:ext>
            </a:extLst>
          </p:cNvPr>
          <p:cNvSpPr>
            <a:spLocks noGrp="1"/>
          </p:cNvSpPr>
          <p:nvPr>
            <p:ph type="title"/>
          </p:nvPr>
        </p:nvSpPr>
        <p:spPr>
          <a:xfrm>
            <a:off x="432816" y="432730"/>
            <a:ext cx="5584417" cy="1325563"/>
          </a:xfrm>
        </p:spPr>
        <p:txBody>
          <a:bodyPr>
            <a:normAutofit/>
          </a:bodyPr>
          <a:lstStyle/>
          <a:p>
            <a:r>
              <a:rPr lang="fi-FI" sz="3600" b="1" noProof="1">
                <a:latin typeface="Calibri" panose="020F0502020204030204" pitchFamily="34" charset="0"/>
                <a:ea typeface="Calibri Light"/>
                <a:cs typeface="Calibri" panose="020F0502020204030204" pitchFamily="34" charset="0"/>
              </a:rPr>
              <a:t>Tulevaisuudessa pärjää </a:t>
            </a:r>
            <a:br>
              <a:rPr lang="fi-FI" sz="3600" b="1" noProof="1">
                <a:latin typeface="Calibri" panose="020F0502020204030204" pitchFamily="34" charset="0"/>
                <a:ea typeface="Calibri Light"/>
                <a:cs typeface="Calibri" panose="020F0502020204030204" pitchFamily="34" charset="0"/>
              </a:rPr>
            </a:br>
            <a:r>
              <a:rPr lang="fi-FI" sz="3600" b="1" noProof="1">
                <a:latin typeface="Calibri" panose="020F0502020204030204" pitchFamily="34" charset="0"/>
                <a:ea typeface="Calibri Light"/>
                <a:cs typeface="Calibri" panose="020F0502020204030204" pitchFamily="34" charset="0"/>
              </a:rPr>
              <a:t>päättämällä rohkeasti</a:t>
            </a:r>
          </a:p>
        </p:txBody>
      </p:sp>
      <p:sp>
        <p:nvSpPr>
          <p:cNvPr id="10" name="Sisällön paikkamerkki 2">
            <a:extLst>
              <a:ext uri="{FF2B5EF4-FFF2-40B4-BE49-F238E27FC236}">
                <a16:creationId xmlns:a16="http://schemas.microsoft.com/office/drawing/2014/main" id="{053FBE59-D322-D9E7-9874-971D80E68904}"/>
              </a:ext>
            </a:extLst>
          </p:cNvPr>
          <p:cNvSpPr txBox="1">
            <a:spLocks/>
          </p:cNvSpPr>
          <p:nvPr/>
        </p:nvSpPr>
        <p:spPr>
          <a:xfrm>
            <a:off x="514456" y="2772299"/>
            <a:ext cx="5194967" cy="31059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5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Suomen turvallisuuspoliittinen ympäristö on ratkaisevasti muuttunut. Se edellyttää merkittäviä panostuksia turvallisuus- ja puolustusalamme kehittämiseen.</a:t>
            </a:r>
            <a:endParaRPr kumimoji="0" lang="fi-FI" sz="1400" b="0" i="0" u="none" strike="noStrike" kern="1200" cap="none" spc="0" normalizeH="0" baseline="0" noProof="1">
              <a:ln>
                <a:noFill/>
              </a:ln>
              <a:solidFill>
                <a:srgbClr val="3E4040"/>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5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Kestävä siirtymä ja energiamurros muuttavat suomalaista yhteiskuntaa. Se vaikuttaa niin kuluttajien arkeen kuin teollisuuden tulevaisuuteenkin. </a:t>
            </a:r>
            <a:endParaRPr kumimoji="0" lang="fi-FI" sz="18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endParaRPr>
          </a:p>
          <a:p>
            <a:pPr marL="228600" marR="0" lvl="0" indent="-228600" algn="l" defTabSz="914400" rtl="0" eaLnBrk="1" fontAlgn="auto" latinLnBrk="0" hangingPunct="1">
              <a:lnSpc>
                <a:spcPct val="90000"/>
              </a:lnSpc>
              <a:spcBef>
                <a:spcPts val="5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Tekoäly-, data- ja digitalous muokkaavat yhteiskunnan perusrakenteita palveluista infrastruktuuriin. Se on mahdollisuus, johon kannattaa tarttua.</a:t>
            </a:r>
            <a:endParaRPr kumimoji="0" lang="fi-FI" sz="18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endParaRPr>
          </a:p>
          <a:p>
            <a:pPr marL="228600" marR="0" lvl="0" indent="-228600" algn="l" defTabSz="914400" rtl="0" eaLnBrk="1" fontAlgn="auto" latinLnBrk="0" hangingPunct="1">
              <a:lnSpc>
                <a:spcPct val="90000"/>
              </a:lnSpc>
              <a:spcBef>
                <a:spcPts val="5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Suomen väestörakenteen muutos ja osaavan työvoiman tarve sekä palveluiden saavutettavuus vaativat nopeita tekoja. </a:t>
            </a:r>
          </a:p>
          <a:p>
            <a:pPr marL="228600" marR="0" lvl="0" indent="-228600" algn="l" defTabSz="914400" rtl="0" eaLnBrk="1" fontAlgn="auto" latinLnBrk="0" hangingPunct="1">
              <a:lnSpc>
                <a:spcPct val="90000"/>
              </a:lnSpc>
              <a:spcBef>
                <a:spcPts val="500"/>
              </a:spcBef>
              <a:spcAft>
                <a:spcPts val="0"/>
              </a:spcAft>
              <a:buClr>
                <a:srgbClr val="DA8A2A"/>
              </a:buClr>
              <a:buSzTx/>
              <a:buFont typeface="Arial" panose="020B0604020202020204" pitchFamily="34" charset="0"/>
              <a:buChar char="•"/>
              <a:tabLst/>
              <a:defRPr/>
            </a:pP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Kaupungistuminen ja liikkumisen uudet muodot rakentuvat vähäpäästöisten ja älykkäiden nopeiden yhteyksien varaan.</a:t>
            </a:r>
          </a:p>
        </p:txBody>
      </p:sp>
      <p:pic>
        <p:nvPicPr>
          <p:cNvPr id="22" name="Picture 21">
            <a:extLst>
              <a:ext uri="{FF2B5EF4-FFF2-40B4-BE49-F238E27FC236}">
                <a16:creationId xmlns:a16="http://schemas.microsoft.com/office/drawing/2014/main" id="{14AA5250-B7F9-08C6-3923-D7922B501C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40760" y="288634"/>
            <a:ext cx="861395" cy="1097254"/>
          </a:xfrm>
          <a:prstGeom prst="rect">
            <a:avLst/>
          </a:prstGeom>
        </p:spPr>
      </p:pic>
      <p:sp>
        <p:nvSpPr>
          <p:cNvPr id="4" name="Sisällön paikkamerkki 2">
            <a:extLst>
              <a:ext uri="{FF2B5EF4-FFF2-40B4-BE49-F238E27FC236}">
                <a16:creationId xmlns:a16="http://schemas.microsoft.com/office/drawing/2014/main" id="{92E1064D-8B5E-1B56-0030-688AED274519}"/>
              </a:ext>
            </a:extLst>
          </p:cNvPr>
          <p:cNvSpPr txBox="1">
            <a:spLocks/>
          </p:cNvSpPr>
          <p:nvPr/>
        </p:nvSpPr>
        <p:spPr>
          <a:xfrm>
            <a:off x="6537306" y="1854348"/>
            <a:ext cx="3877933" cy="7260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60"/>
              </a:lnSpc>
              <a:spcBef>
                <a:spcPts val="1000"/>
              </a:spcBef>
              <a:spcAft>
                <a:spcPts val="0"/>
              </a:spcAft>
              <a:buClr>
                <a:srgbClr val="DA8A2A"/>
              </a:buClr>
              <a:buSzTx/>
              <a:buFont typeface="Arial" panose="020B0604020202020204" pitchFamily="34" charset="0"/>
              <a:buNone/>
              <a:tabLst/>
              <a:defRPr/>
            </a:pPr>
            <a:r>
              <a:rPr kumimoji="0" lang="fi-FI" sz="2000" b="0" i="0" u="none" strike="noStrike" kern="1200" cap="none" spc="0" normalizeH="0" baseline="0" noProof="1">
                <a:ln>
                  <a:noFill/>
                </a:ln>
                <a:solidFill>
                  <a:srgbClr val="437071"/>
                </a:solidFill>
                <a:effectLst/>
                <a:uLnTx/>
                <a:uFillTx/>
                <a:latin typeface="Calibri" panose="020F0502020204030204" pitchFamily="34" charset="0"/>
                <a:ea typeface="Calibri Light"/>
                <a:cs typeface="Calibri" panose="020F0502020204030204" pitchFamily="34" charset="0"/>
              </a:rPr>
              <a:t>Pirkanmaalla tarjotaan ratkaisuja näihin haasteisiin:</a:t>
            </a:r>
          </a:p>
        </p:txBody>
      </p:sp>
      <p:sp>
        <p:nvSpPr>
          <p:cNvPr id="23" name="Sisällön paikkamerkki 2">
            <a:extLst>
              <a:ext uri="{FF2B5EF4-FFF2-40B4-BE49-F238E27FC236}">
                <a16:creationId xmlns:a16="http://schemas.microsoft.com/office/drawing/2014/main" id="{597D59BD-4205-E9F3-5751-26AAD5CD04E4}"/>
              </a:ext>
            </a:extLst>
          </p:cNvPr>
          <p:cNvSpPr txBox="1">
            <a:spLocks/>
          </p:cNvSpPr>
          <p:nvPr/>
        </p:nvSpPr>
        <p:spPr>
          <a:xfrm>
            <a:off x="6568761" y="5983135"/>
            <a:ext cx="5751524" cy="443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960"/>
              </a:lnSpc>
              <a:spcBef>
                <a:spcPts val="1000"/>
              </a:spcBef>
              <a:spcAft>
                <a:spcPts val="0"/>
              </a:spcAft>
              <a:buClr>
                <a:srgbClr val="DA8A2A"/>
              </a:buClr>
              <a:buSzTx/>
              <a:buFont typeface="Arial" panose="020B0604020202020204" pitchFamily="34" charset="0"/>
              <a:buNone/>
              <a:tabLst/>
              <a:defRPr/>
            </a:pPr>
            <a:r>
              <a:rPr kumimoji="0" lang="fi-FI" sz="2000" b="1" i="0" u="none" strike="noStrike" kern="1200" cap="none" spc="0" normalizeH="0" baseline="0" noProof="1">
                <a:ln>
                  <a:noFill/>
                </a:ln>
                <a:solidFill>
                  <a:srgbClr val="437071"/>
                </a:solidFill>
                <a:effectLst/>
                <a:uLnTx/>
                <a:uFillTx/>
                <a:latin typeface="Calibri" panose="020F0502020204030204" pitchFamily="34" charset="0"/>
                <a:cs typeface="Calibri" panose="020F0502020204030204" pitchFamily="34" charset="0"/>
              </a:rPr>
              <a:t>Muutos tehdään Pirkanmaalla!</a:t>
            </a:r>
          </a:p>
        </p:txBody>
      </p:sp>
      <p:sp>
        <p:nvSpPr>
          <p:cNvPr id="3" name="Sisällön paikkamerkki 2">
            <a:extLst>
              <a:ext uri="{FF2B5EF4-FFF2-40B4-BE49-F238E27FC236}">
                <a16:creationId xmlns:a16="http://schemas.microsoft.com/office/drawing/2014/main" id="{3505DDF9-0593-FC02-4F50-415958982EDE}"/>
              </a:ext>
            </a:extLst>
          </p:cNvPr>
          <p:cNvSpPr txBox="1">
            <a:spLocks/>
          </p:cNvSpPr>
          <p:nvPr/>
        </p:nvSpPr>
        <p:spPr>
          <a:xfrm>
            <a:off x="6568761" y="2772298"/>
            <a:ext cx="4901644" cy="29569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Suomen liikenteen solmukohta:</a:t>
            </a:r>
            <a:br>
              <a:rPr kumimoji="0" lang="fi-FI" sz="1400" b="1"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b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Sujuvat yhteydet vahvistavat koko Suomen kilpailukykyä, huoltovarmuutta ja työmarkkinoiden toimivuutta.</a:t>
            </a:r>
          </a:p>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Uudistuva teollisuus ja kaksikäyttöteknologiat:</a:t>
            </a:r>
            <a:b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b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TKI-investoinnit ja murrosteknologiat vauhdittavat teollisuuden uudistumista ja vientikasvua.</a:t>
            </a:r>
          </a:p>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Maailmaa muuttavat osaajat:</a:t>
            </a:r>
            <a:b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b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Osaajapohjan vahvistaminen turvaa kasvun edellytykset ja palveluiden toimivuuden.</a:t>
            </a:r>
          </a:p>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Kestävä kaupunkipolitiikka:</a:t>
            </a:r>
            <a:b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br>
            <a:r>
              <a:rPr kumimoji="0" lang="fi-FI" sz="1400" b="0" i="0" u="none" strike="noStrike" kern="1200" cap="none" spc="0" normalizeH="0" baseline="0" noProof="1">
                <a:ln>
                  <a:noFill/>
                </a:ln>
                <a:solidFill>
                  <a:srgbClr val="3E4040"/>
                </a:solidFill>
                <a:effectLst/>
                <a:uLnTx/>
                <a:uFillTx/>
                <a:latin typeface="Calibri" panose="020F0502020204030204" pitchFamily="34" charset="0"/>
                <a:ea typeface="Calibri Light"/>
                <a:cs typeface="Calibri" panose="020F0502020204030204" pitchFamily="34" charset="0"/>
              </a:rPr>
              <a:t>Suurten kaupunkiseutujen kehittäminen on koko Suomen kasvun ja työllisyyden edellytys.</a:t>
            </a:r>
          </a:p>
        </p:txBody>
      </p:sp>
    </p:spTree>
    <p:extLst>
      <p:ext uri="{BB962C8B-B14F-4D97-AF65-F5344CB8AC3E}">
        <p14:creationId xmlns:p14="http://schemas.microsoft.com/office/powerpoint/2010/main" val="24720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8F8CEC0-5F19-4BEA-144C-DFE1D21A1F8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03482AF-655B-0503-30DC-2F34E8947C75}"/>
              </a:ext>
            </a:extLst>
          </p:cNvPr>
          <p:cNvSpPr>
            <a:spLocks noGrp="1"/>
          </p:cNvSpPr>
          <p:nvPr>
            <p:ph type="title"/>
          </p:nvPr>
        </p:nvSpPr>
        <p:spPr>
          <a:xfrm>
            <a:off x="510462" y="388592"/>
            <a:ext cx="9318205" cy="630914"/>
          </a:xfrm>
        </p:spPr>
        <p:txBody>
          <a:bodyPr>
            <a:normAutofit/>
          </a:bodyPr>
          <a:lstStyle/>
          <a:p>
            <a:r>
              <a:rPr lang="fi-FI" sz="3200" b="1" noProof="1">
                <a:latin typeface="Calibri" panose="020F0502020204030204" pitchFamily="34" charset="0"/>
                <a:ea typeface="Calibri Light"/>
                <a:cs typeface="Calibri" panose="020F0502020204030204" pitchFamily="34" charset="0"/>
              </a:rPr>
              <a:t>Raideliikenteen kansallisen solmukohdan paketti</a:t>
            </a:r>
          </a:p>
        </p:txBody>
      </p:sp>
      <p:sp>
        <p:nvSpPr>
          <p:cNvPr id="4" name="Sisällön paikkamerkki 2">
            <a:extLst>
              <a:ext uri="{FF2B5EF4-FFF2-40B4-BE49-F238E27FC236}">
                <a16:creationId xmlns:a16="http://schemas.microsoft.com/office/drawing/2014/main" id="{3637CAF4-75FC-BE87-0D83-8B7172883EA0}"/>
              </a:ext>
            </a:extLst>
          </p:cNvPr>
          <p:cNvSpPr>
            <a:spLocks noGrp="1"/>
          </p:cNvSpPr>
          <p:nvPr>
            <p:ph sz="half" idx="1"/>
          </p:nvPr>
        </p:nvSpPr>
        <p:spPr>
          <a:xfrm>
            <a:off x="7737208" y="1973419"/>
            <a:ext cx="4043113" cy="1845392"/>
          </a:xfrm>
        </p:spPr>
        <p:txBody>
          <a:bodyPr vert="horz" lIns="90000" tIns="45720" rIns="91440" bIns="45720" rtlCol="0" anchor="t">
            <a:noAutofit/>
          </a:bodyPr>
          <a:lstStyle/>
          <a:p>
            <a:pPr marL="0" indent="0">
              <a:spcBef>
                <a:spcPts val="400"/>
              </a:spcBef>
              <a:buNone/>
            </a:pPr>
            <a:r>
              <a:rPr lang="fi-FI" sz="1400" b="1" noProof="1">
                <a:latin typeface="Calibri" panose="020F0502020204030204" pitchFamily="34" charset="0"/>
                <a:cs typeface="Calibri" panose="020F0502020204030204" pitchFamily="34" charset="0"/>
              </a:rPr>
              <a:t>Henkilö- ja tavaraliikenteen kansallinen solmukohta Pirkanmaalla</a:t>
            </a:r>
          </a:p>
          <a:p>
            <a:pPr>
              <a:spcBef>
                <a:spcPts val="400"/>
              </a:spcBef>
            </a:pPr>
            <a:endParaRPr lang="fi-FI" sz="1200" noProof="1">
              <a:latin typeface="Calibri" panose="020F0502020204030204" pitchFamily="34" charset="0"/>
              <a:ea typeface="Calibri Light"/>
              <a:cs typeface="Calibri" panose="020F0502020204030204" pitchFamily="34" charset="0"/>
            </a:endParaRPr>
          </a:p>
          <a:p>
            <a:pPr>
              <a:spcBef>
                <a:spcPts val="400"/>
              </a:spcBef>
            </a:pPr>
            <a:r>
              <a:rPr lang="fi-FI" sz="1200" noProof="1">
                <a:latin typeface="Calibri" panose="020F0502020204030204" pitchFamily="34" charset="0"/>
                <a:ea typeface="Calibri Light"/>
                <a:cs typeface="Calibri" panose="020F0502020204030204" pitchFamily="34" charset="0"/>
              </a:rPr>
              <a:t>Työvoiman liikkuvuus ja saavutettavuus vaativat nopeita yhteyksiä.</a:t>
            </a:r>
          </a:p>
          <a:p>
            <a:pPr>
              <a:spcBef>
                <a:spcPts val="400"/>
              </a:spcBef>
            </a:pPr>
            <a:r>
              <a:rPr lang="fi-FI" sz="1200" noProof="1">
                <a:latin typeface="Calibri" panose="020F0502020204030204" pitchFamily="34" charset="0"/>
                <a:cs typeface="Calibri" panose="020F0502020204030204" pitchFamily="34" charset="0"/>
              </a:rPr>
              <a:t>Tavaraliikenteen sujuvuuden turvaaminen kaikissa tilanteissa. </a:t>
            </a:r>
          </a:p>
          <a:p>
            <a:pPr>
              <a:spcBef>
                <a:spcPts val="400"/>
              </a:spcBef>
            </a:pPr>
            <a:r>
              <a:rPr lang="fi-FI" sz="1200" noProof="1">
                <a:latin typeface="Calibri" panose="020F0502020204030204" pitchFamily="34" charset="0"/>
                <a:cs typeface="Calibri" panose="020F0502020204030204" pitchFamily="34" charset="0"/>
              </a:rPr>
              <a:t>Jopa 200 junan kulun turvaaminen päivittäin liikenteen strategissa solmukohdassa. </a:t>
            </a:r>
          </a:p>
        </p:txBody>
      </p:sp>
      <p:sp>
        <p:nvSpPr>
          <p:cNvPr id="8" name="Sisällön paikkamerkki 3">
            <a:extLst>
              <a:ext uri="{FF2B5EF4-FFF2-40B4-BE49-F238E27FC236}">
                <a16:creationId xmlns:a16="http://schemas.microsoft.com/office/drawing/2014/main" id="{2A206883-4F54-168E-9B96-735A5E5E5EF5}"/>
              </a:ext>
            </a:extLst>
          </p:cNvPr>
          <p:cNvSpPr txBox="1">
            <a:spLocks/>
          </p:cNvSpPr>
          <p:nvPr/>
        </p:nvSpPr>
        <p:spPr>
          <a:xfrm>
            <a:off x="481596" y="1973419"/>
            <a:ext cx="3195552" cy="2294315"/>
          </a:xfrm>
          <a:prstGeom prst="rect">
            <a:avLst/>
          </a:prstGeom>
        </p:spPr>
        <p:txBody>
          <a:bodyPr lIns="9000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Järjestelyratapiha ja läntinen oikorata – Koko Suomen tavaraliikenteen solmukohta </a:t>
            </a: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endPar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endParaRP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Tampereen järjestelyratapihan siirto Suomen raideliikenteen kärkihanke. Tampereen kannas on kriittinen osa rataverkkoa – varareittiä ei ole.</a:t>
            </a: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Järjestelyratapiha on nykysijainnillaan kohtuuton turvallisuusuhka. Tampereen läntinen oikorata ja ratapihan siirto valtava mahdollisuus raidelogistiikalle.</a:t>
            </a: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endPar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endParaRPr>
          </a:p>
        </p:txBody>
      </p:sp>
      <p:sp>
        <p:nvSpPr>
          <p:cNvPr id="12" name="Sisällön paikkamerkki 2">
            <a:extLst>
              <a:ext uri="{FF2B5EF4-FFF2-40B4-BE49-F238E27FC236}">
                <a16:creationId xmlns:a16="http://schemas.microsoft.com/office/drawing/2014/main" id="{25A2101B-FDA8-FAA6-83F0-403DA3FC2D0B}"/>
              </a:ext>
            </a:extLst>
          </p:cNvPr>
          <p:cNvSpPr txBox="1">
            <a:spLocks/>
          </p:cNvSpPr>
          <p:nvPr/>
        </p:nvSpPr>
        <p:spPr>
          <a:xfrm>
            <a:off x="4207122" y="1973420"/>
            <a:ext cx="2975092" cy="2575600"/>
          </a:xfrm>
          <a:prstGeom prst="rect">
            <a:avLst/>
          </a:prstGeom>
        </p:spPr>
        <p:txBody>
          <a:bodyPr vert="horz" lIns="9000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Päärata – Suomen selkäranka</a:t>
            </a: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endParaRPr kumimoji="0" lang="fi-FI" sz="12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Liikenneinfra on kasvun mahdollistaja. Perusväylänpito on viennin selkäranka.</a:t>
            </a: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Päärata on henkilöliikenteen ydinväylä, ja sen liikennemäärät kasvussa.</a:t>
            </a: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Tavaraliikenteen sujuva läpikulku Tampereen kautta on kriittinen huoltovarmuustekijä.</a:t>
            </a:r>
          </a:p>
          <a:p>
            <a:pPr marL="228600" marR="0" lvl="0" indent="-228600" algn="l" defTabSz="914400" rtl="0" eaLnBrk="1" fontAlgn="auto" latinLnBrk="0" hangingPunct="1">
              <a:lnSpc>
                <a:spcPct val="90000"/>
              </a:lnSpc>
              <a:spcBef>
                <a:spcPts val="400"/>
              </a:spcBef>
              <a:spcAft>
                <a:spcPts val="0"/>
              </a:spcAft>
              <a:buClr>
                <a:srgbClr val="DA8A2A"/>
              </a:buClr>
              <a:buSzTx/>
              <a:buFont typeface="Arial" panose="020B0604020202020204" pitchFamily="34" charset="0"/>
              <a:buChar char="•"/>
              <a:tabLst/>
              <a:defRPr/>
            </a:pPr>
            <a:r>
              <a:rPr kumimoji="0" lang="fi-FI" sz="1200" b="0" i="0" u="none" strike="noStrike" kern="1200" cap="none" spc="0" normalizeH="0" baseline="0" noProof="0" dirty="0">
                <a:ln>
                  <a:noFill/>
                </a:ln>
                <a:solidFill>
                  <a:srgbClr val="213839"/>
                </a:solidFill>
                <a:effectLst/>
                <a:uLnTx/>
                <a:uFillTx/>
                <a:latin typeface="Calibri" panose="020F0502020204030204" pitchFamily="34" charset="0"/>
                <a:ea typeface="Times New Roman" panose="02020603050405020304" pitchFamily="18" charset="0"/>
                <a:cs typeface="Calibri" panose="020F0502020204030204" pitchFamily="34" charset="0"/>
              </a:rPr>
              <a:t>Päärata linkittää Suomen osaksi eurooppalaisia väyliä ja sisämarkkinoita. </a:t>
            </a:r>
            <a:endParaRPr kumimoji="0" lang="fi-FI" sz="12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p:txBody>
      </p:sp>
      <p:sp>
        <p:nvSpPr>
          <p:cNvPr id="43" name="Sisällön paikkamerkki 3">
            <a:extLst>
              <a:ext uri="{FF2B5EF4-FFF2-40B4-BE49-F238E27FC236}">
                <a16:creationId xmlns:a16="http://schemas.microsoft.com/office/drawing/2014/main" id="{E436F2F2-2F36-22B5-6017-8EF916912B0A}"/>
              </a:ext>
            </a:extLst>
          </p:cNvPr>
          <p:cNvSpPr txBox="1">
            <a:spLocks/>
          </p:cNvSpPr>
          <p:nvPr/>
        </p:nvSpPr>
        <p:spPr>
          <a:xfrm>
            <a:off x="1142454" y="1517926"/>
            <a:ext cx="1873836" cy="61001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endParaRPr kumimoji="0" lang="fi-FI" sz="17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p:txBody>
      </p:sp>
      <p:sp>
        <p:nvSpPr>
          <p:cNvPr id="45" name="Sisällön paikkamerkki 3">
            <a:extLst>
              <a:ext uri="{FF2B5EF4-FFF2-40B4-BE49-F238E27FC236}">
                <a16:creationId xmlns:a16="http://schemas.microsoft.com/office/drawing/2014/main" id="{69A7A18C-DF8E-DF4E-E43A-BC36938C344C}"/>
              </a:ext>
            </a:extLst>
          </p:cNvPr>
          <p:cNvSpPr txBox="1">
            <a:spLocks/>
          </p:cNvSpPr>
          <p:nvPr/>
        </p:nvSpPr>
        <p:spPr>
          <a:xfrm>
            <a:off x="5026867" y="1517926"/>
            <a:ext cx="1873836" cy="61001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endParaRPr kumimoji="0" lang="fi-FI" sz="17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B32C78A-8F6A-D926-BC50-FFBD220F1745}"/>
              </a:ext>
            </a:extLst>
          </p:cNvPr>
          <p:cNvSpPr/>
          <p:nvPr/>
        </p:nvSpPr>
        <p:spPr>
          <a:xfrm>
            <a:off x="952578" y="5008161"/>
            <a:ext cx="2724570" cy="87298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Varmistetaan järjestelyratapihan siirron sekä läntisen oikoradan suunnittelun rahoitus ja toteutus.</a:t>
            </a:r>
          </a:p>
        </p:txBody>
      </p:sp>
      <p:pic>
        <p:nvPicPr>
          <p:cNvPr id="10" name="Graphic 9">
            <a:extLst>
              <a:ext uri="{FF2B5EF4-FFF2-40B4-BE49-F238E27FC236}">
                <a16:creationId xmlns:a16="http://schemas.microsoft.com/office/drawing/2014/main" id="{F59567D8-19BC-2C07-54C8-9ED7C4FA5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273" y="5016948"/>
            <a:ext cx="260317" cy="539228"/>
          </a:xfrm>
          <a:prstGeom prst="rect">
            <a:avLst/>
          </a:prstGeom>
        </p:spPr>
      </p:pic>
      <p:sp>
        <p:nvSpPr>
          <p:cNvPr id="11" name="TextBox 10">
            <a:extLst>
              <a:ext uri="{FF2B5EF4-FFF2-40B4-BE49-F238E27FC236}">
                <a16:creationId xmlns:a16="http://schemas.microsoft.com/office/drawing/2014/main" id="{DD1DA9FC-3E79-C393-8501-13F790A4763E}"/>
              </a:ext>
            </a:extLst>
          </p:cNvPr>
          <p:cNvSpPr txBox="1"/>
          <p:nvPr/>
        </p:nvSpPr>
        <p:spPr>
          <a:xfrm>
            <a:off x="822677" y="4622444"/>
            <a:ext cx="2913739"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Hallitusohjelmatavoitteet: </a:t>
            </a:r>
          </a:p>
        </p:txBody>
      </p:sp>
      <p:sp>
        <p:nvSpPr>
          <p:cNvPr id="13" name="Rectangle 12">
            <a:extLst>
              <a:ext uri="{FF2B5EF4-FFF2-40B4-BE49-F238E27FC236}">
                <a16:creationId xmlns:a16="http://schemas.microsoft.com/office/drawing/2014/main" id="{8310C77E-2DBB-7184-393D-2C6579522602}"/>
              </a:ext>
            </a:extLst>
          </p:cNvPr>
          <p:cNvSpPr/>
          <p:nvPr/>
        </p:nvSpPr>
        <p:spPr>
          <a:xfrm>
            <a:off x="4420029" y="5011998"/>
            <a:ext cx="2975093" cy="1056311"/>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Varmistetaan rahoitus pääradan Helsinki – Tampere -välin peruskorjaukselle, lisäkapasiteetin suunnittelulle sekä Riihimäki-Pasila osuudelle. </a:t>
            </a:r>
          </a:p>
        </p:txBody>
      </p:sp>
      <p:pic>
        <p:nvPicPr>
          <p:cNvPr id="14" name="Graphic 13">
            <a:extLst>
              <a:ext uri="{FF2B5EF4-FFF2-40B4-BE49-F238E27FC236}">
                <a16:creationId xmlns:a16="http://schemas.microsoft.com/office/drawing/2014/main" id="{1A7F7E38-7264-C93C-DEFA-BCCADF7322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2162" y="5016948"/>
            <a:ext cx="260317" cy="539228"/>
          </a:xfrm>
          <a:prstGeom prst="rect">
            <a:avLst/>
          </a:prstGeom>
        </p:spPr>
      </p:pic>
      <p:sp>
        <p:nvSpPr>
          <p:cNvPr id="19" name="Rectangle 18">
            <a:extLst>
              <a:ext uri="{FF2B5EF4-FFF2-40B4-BE49-F238E27FC236}">
                <a16:creationId xmlns:a16="http://schemas.microsoft.com/office/drawing/2014/main" id="{7CE23D1F-B3B2-9C4D-6F1E-694860335CC5}"/>
              </a:ext>
            </a:extLst>
          </p:cNvPr>
          <p:cNvSpPr/>
          <p:nvPr/>
        </p:nvSpPr>
        <p:spPr>
          <a:xfrm>
            <a:off x="8134429" y="3941314"/>
            <a:ext cx="3645891" cy="70478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Varataan suunnittelurahoitus Lempäälä –Sääksjärvi, Lielahti – Lakiala ja Lielahti – Nokia -lisäraidehankkeisiin. </a:t>
            </a:r>
          </a:p>
        </p:txBody>
      </p:sp>
      <p:pic>
        <p:nvPicPr>
          <p:cNvPr id="20" name="Graphic 19">
            <a:extLst>
              <a:ext uri="{FF2B5EF4-FFF2-40B4-BE49-F238E27FC236}">
                <a16:creationId xmlns:a16="http://schemas.microsoft.com/office/drawing/2014/main" id="{17A59AD4-45F9-1769-5826-A0B6E03ED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7209" y="4009792"/>
            <a:ext cx="260317" cy="539228"/>
          </a:xfrm>
          <a:prstGeom prst="rect">
            <a:avLst/>
          </a:prstGeom>
        </p:spPr>
      </p:pic>
      <p:sp>
        <p:nvSpPr>
          <p:cNvPr id="21" name="Rectangle 20">
            <a:extLst>
              <a:ext uri="{FF2B5EF4-FFF2-40B4-BE49-F238E27FC236}">
                <a16:creationId xmlns:a16="http://schemas.microsoft.com/office/drawing/2014/main" id="{7211752E-689A-54C1-E390-DBA987718D24}"/>
              </a:ext>
            </a:extLst>
          </p:cNvPr>
          <p:cNvSpPr/>
          <p:nvPr/>
        </p:nvSpPr>
        <p:spPr>
          <a:xfrm>
            <a:off x="8134429" y="4741300"/>
            <a:ext cx="3645891" cy="53372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Osoitetaan rahoitus liikenteen kansallisen solmukohtapaketin toteutukseen.</a:t>
            </a:r>
          </a:p>
        </p:txBody>
      </p:sp>
      <p:pic>
        <p:nvPicPr>
          <p:cNvPr id="22" name="Graphic 21">
            <a:extLst>
              <a:ext uri="{FF2B5EF4-FFF2-40B4-BE49-F238E27FC236}">
                <a16:creationId xmlns:a16="http://schemas.microsoft.com/office/drawing/2014/main" id="{F4715631-9A1A-42DA-DB5D-39FE32D01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7209" y="4738547"/>
            <a:ext cx="260317" cy="539228"/>
          </a:xfrm>
          <a:prstGeom prst="rect">
            <a:avLst/>
          </a:prstGeom>
        </p:spPr>
      </p:pic>
      <p:sp>
        <p:nvSpPr>
          <p:cNvPr id="27" name="Rectangle 26">
            <a:extLst>
              <a:ext uri="{FF2B5EF4-FFF2-40B4-BE49-F238E27FC236}">
                <a16:creationId xmlns:a16="http://schemas.microsoft.com/office/drawing/2014/main" id="{9A254A9F-FF33-1A11-E1CF-3D3889BB3AE5}"/>
              </a:ext>
            </a:extLst>
          </p:cNvPr>
          <p:cNvSpPr/>
          <p:nvPr/>
        </p:nvSpPr>
        <p:spPr>
          <a:xfrm>
            <a:off x="8134429" y="5367272"/>
            <a:ext cx="3645891" cy="70478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Varataan MAL-kaudella 2028-2031 rahoitus Pirkkala–Linnainmaa-raitiotien 2-vaiheen rakentamiseen sekä Lielahti–Ylöjärvi-raitiotien toteutussuunnitteluun.</a:t>
            </a:r>
          </a:p>
        </p:txBody>
      </p:sp>
      <p:pic>
        <p:nvPicPr>
          <p:cNvPr id="29" name="Graphic 28">
            <a:extLst>
              <a:ext uri="{FF2B5EF4-FFF2-40B4-BE49-F238E27FC236}">
                <a16:creationId xmlns:a16="http://schemas.microsoft.com/office/drawing/2014/main" id="{2B2E2E05-C7E1-354B-C31B-09C3C7068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7209" y="5450050"/>
            <a:ext cx="260317" cy="539228"/>
          </a:xfrm>
          <a:prstGeom prst="rect">
            <a:avLst/>
          </a:prstGeom>
        </p:spPr>
      </p:pic>
      <p:sp>
        <p:nvSpPr>
          <p:cNvPr id="30" name="TextBox 29">
            <a:extLst>
              <a:ext uri="{FF2B5EF4-FFF2-40B4-BE49-F238E27FC236}">
                <a16:creationId xmlns:a16="http://schemas.microsoft.com/office/drawing/2014/main" id="{50611EA5-4C39-9CE3-16A2-0B8EF4FB3C16}"/>
              </a:ext>
            </a:extLst>
          </p:cNvPr>
          <p:cNvSpPr txBox="1"/>
          <p:nvPr/>
        </p:nvSpPr>
        <p:spPr>
          <a:xfrm>
            <a:off x="510461" y="1216378"/>
            <a:ext cx="907292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noProof="1">
                <a:solidFill>
                  <a:srgbClr val="426F70"/>
                </a:solidFill>
                <a:latin typeface="Calibri" panose="020F0502020204030204" pitchFamily="34" charset="0"/>
                <a:cs typeface="Calibri" panose="020F0502020204030204" pitchFamily="34" charset="0"/>
              </a:rPr>
              <a:t>Kilpailukykyisillä yhteyksillä vahva pohja, Tampereen asemaa käyttää joka päivä jopa 200 junaa</a:t>
            </a:r>
            <a:endParaRPr kumimoji="0" lang="fi-FI" sz="1600" b="0" u="none" strike="noStrike" kern="1200" cap="none" spc="0" normalizeH="0" baseline="0" noProof="0" dirty="0">
              <a:ln>
                <a:noFill/>
              </a:ln>
              <a:solidFill>
                <a:srgbClr val="426F70"/>
              </a:solidFill>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3E40C027-6455-FC7E-54F3-A45AD1E3B87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325224" y="174739"/>
            <a:ext cx="634663" cy="808440"/>
          </a:xfrm>
          <a:prstGeom prst="rect">
            <a:avLst/>
          </a:prstGeom>
        </p:spPr>
      </p:pic>
      <p:cxnSp>
        <p:nvCxnSpPr>
          <p:cNvPr id="5" name="Straight Connector 4">
            <a:extLst>
              <a:ext uri="{FF2B5EF4-FFF2-40B4-BE49-F238E27FC236}">
                <a16:creationId xmlns:a16="http://schemas.microsoft.com/office/drawing/2014/main" id="{F14484F0-57D9-A970-3A94-1F60FBF14AA2}"/>
              </a:ext>
            </a:extLst>
          </p:cNvPr>
          <p:cNvCxnSpPr>
            <a:cxnSpLocks/>
          </p:cNvCxnSpPr>
          <p:nvPr/>
        </p:nvCxnSpPr>
        <p:spPr>
          <a:xfrm>
            <a:off x="3930838" y="1973419"/>
            <a:ext cx="0" cy="279214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1738A0-B705-C595-7A62-1FB7933EE201}"/>
              </a:ext>
            </a:extLst>
          </p:cNvPr>
          <p:cNvCxnSpPr>
            <a:cxnSpLocks/>
          </p:cNvCxnSpPr>
          <p:nvPr/>
        </p:nvCxnSpPr>
        <p:spPr>
          <a:xfrm>
            <a:off x="7407103" y="1973419"/>
            <a:ext cx="0" cy="279214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54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8AC6F39C-0C85-2BD3-89DA-58BF18B091C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87D3697-8CED-5BCD-E3B4-47C9E9DDCA52}"/>
              </a:ext>
            </a:extLst>
          </p:cNvPr>
          <p:cNvSpPr>
            <a:spLocks noGrp="1"/>
          </p:cNvSpPr>
          <p:nvPr>
            <p:ph type="title"/>
          </p:nvPr>
        </p:nvSpPr>
        <p:spPr>
          <a:xfrm>
            <a:off x="412960" y="434478"/>
            <a:ext cx="9946227" cy="680367"/>
          </a:xfrm>
        </p:spPr>
        <p:txBody>
          <a:bodyPr>
            <a:noAutofit/>
          </a:bodyPr>
          <a:lstStyle/>
          <a:p>
            <a:r>
              <a:rPr lang="fi-FI" sz="3200" b="1" noProof="1">
                <a:latin typeface="Calibri" panose="020F0502020204030204" pitchFamily="34" charset="0"/>
                <a:cs typeface="Calibri" panose="020F0502020204030204" pitchFamily="34" charset="0"/>
              </a:rPr>
              <a:t>Tieliikenteen kansallisen solmukohdan paketti</a:t>
            </a:r>
            <a:endParaRPr lang="fi-FI" sz="3200" noProof="1">
              <a:latin typeface="Calibri" panose="020F0502020204030204" pitchFamily="34" charset="0"/>
              <a:cs typeface="Calibri" panose="020F0502020204030204" pitchFamily="34" charset="0"/>
            </a:endParaRPr>
          </a:p>
        </p:txBody>
      </p:sp>
      <p:sp>
        <p:nvSpPr>
          <p:cNvPr id="4" name="Sisällön paikkamerkki 2">
            <a:extLst>
              <a:ext uri="{FF2B5EF4-FFF2-40B4-BE49-F238E27FC236}">
                <a16:creationId xmlns:a16="http://schemas.microsoft.com/office/drawing/2014/main" id="{B9577FDF-0B80-A731-8863-FF1FAC4FDF23}"/>
              </a:ext>
            </a:extLst>
          </p:cNvPr>
          <p:cNvSpPr>
            <a:spLocks noGrp="1"/>
          </p:cNvSpPr>
          <p:nvPr>
            <p:ph sz="half" idx="1"/>
          </p:nvPr>
        </p:nvSpPr>
        <p:spPr>
          <a:xfrm>
            <a:off x="478084" y="1973419"/>
            <a:ext cx="3403246" cy="2467530"/>
          </a:xfrm>
        </p:spPr>
        <p:txBody>
          <a:bodyPr vert="horz" lIns="91440" tIns="45720" rIns="91440" bIns="45720" rtlCol="0" anchor="t">
            <a:noAutofit/>
          </a:bodyPr>
          <a:lstStyle/>
          <a:p>
            <a:pPr marL="0" indent="0">
              <a:buNone/>
            </a:pPr>
            <a:r>
              <a:rPr lang="fi-FI" sz="1400" b="1" noProof="1">
                <a:latin typeface="Calibri" panose="020F0502020204030204" pitchFamily="34" charset="0"/>
                <a:cs typeface="Calibri" panose="020F0502020204030204" pitchFamily="34" charset="0"/>
              </a:rPr>
              <a:t>Valtatie 12: Tärkeä poikittaisyhteys</a:t>
            </a:r>
          </a:p>
          <a:p>
            <a:pPr marL="0" indent="0">
              <a:buNone/>
            </a:pPr>
            <a:r>
              <a:rPr lang="fi-FI" sz="1100" noProof="1">
                <a:latin typeface="Calibri" panose="020F0502020204030204" pitchFamily="34" charset="0"/>
                <a:cs typeface="Calibri" panose="020F0502020204030204" pitchFamily="34" charset="0"/>
              </a:rPr>
              <a:t>Valtatie 12 Tampere-Kangasala, väli Alasjärvi-Huutijärvi</a:t>
            </a:r>
          </a:p>
          <a:p>
            <a:pPr>
              <a:spcBef>
                <a:spcPts val="400"/>
              </a:spcBef>
            </a:pPr>
            <a:r>
              <a:rPr lang="fi-FI" sz="1100" noProof="1">
                <a:latin typeface="Calibri" panose="020F0502020204030204" pitchFamily="34" charset="0"/>
                <a:ea typeface="Calibri Light"/>
                <a:cs typeface="Calibri" panose="020F0502020204030204" pitchFamily="34" charset="0"/>
              </a:rPr>
              <a:t>Maan vilkkain kaksikaistainen valtatie – ilman rahoitusta. </a:t>
            </a:r>
          </a:p>
          <a:p>
            <a:pPr>
              <a:spcBef>
                <a:spcPts val="400"/>
              </a:spcBef>
            </a:pPr>
            <a:r>
              <a:rPr lang="fi-FI" sz="1100" noProof="1">
                <a:latin typeface="Calibri" panose="020F0502020204030204" pitchFamily="34" charset="0"/>
                <a:ea typeface="Calibri Light"/>
                <a:cs typeface="Calibri" panose="020F0502020204030204" pitchFamily="34" charset="0"/>
              </a:rPr>
              <a:t>Maan tärkeimpiä poikittaisyhteyksiä, nostettu TEN-T-verkkoon ja E16-laajennukseen</a:t>
            </a:r>
          </a:p>
          <a:p>
            <a:pPr>
              <a:spcBef>
                <a:spcPts val="400"/>
              </a:spcBef>
            </a:pPr>
            <a:r>
              <a:rPr lang="fi-FI" sz="1100" noProof="1">
                <a:latin typeface="Calibri" panose="020F0502020204030204" pitchFamily="34" charset="0"/>
                <a:ea typeface="Calibri Light"/>
                <a:cs typeface="Calibri" panose="020F0502020204030204" pitchFamily="34" charset="0"/>
              </a:rPr>
              <a:t>Pahasti ruuhkautuva paikallisliikenne hidastaa elinkeinoelämän kuljetuksia sekä idän että lännen satamiin. </a:t>
            </a:r>
          </a:p>
          <a:p>
            <a:pPr>
              <a:spcBef>
                <a:spcPts val="400"/>
              </a:spcBef>
            </a:pPr>
            <a:r>
              <a:rPr lang="fi-FI" sz="1100" noProof="1">
                <a:latin typeface="Calibri" panose="020F0502020204030204" pitchFamily="34" charset="0"/>
                <a:ea typeface="Calibri Light"/>
                <a:cs typeface="Calibri" panose="020F0502020204030204" pitchFamily="34" charset="0"/>
              </a:rPr>
              <a:t>Hankkeen H/K-suhde on erinomainen 2,9</a:t>
            </a:r>
          </a:p>
        </p:txBody>
      </p:sp>
      <p:sp>
        <p:nvSpPr>
          <p:cNvPr id="8" name="Sisällön paikkamerkki 3">
            <a:extLst>
              <a:ext uri="{FF2B5EF4-FFF2-40B4-BE49-F238E27FC236}">
                <a16:creationId xmlns:a16="http://schemas.microsoft.com/office/drawing/2014/main" id="{F13DC32D-FD86-E68E-431F-92E8577FE318}"/>
              </a:ext>
            </a:extLst>
          </p:cNvPr>
          <p:cNvSpPr txBox="1">
            <a:spLocks/>
          </p:cNvSpPr>
          <p:nvPr/>
        </p:nvSpPr>
        <p:spPr>
          <a:xfrm>
            <a:off x="8360362" y="1911954"/>
            <a:ext cx="3502640" cy="270813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Yli miljardin kehittämisvaje</a:t>
            </a:r>
          </a:p>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Nyt on aika mahdollistaa  mm. teollisuushankkeet ja investoinnit. Tieverkon kansallisen solmukohdan hankkeista muodostunut pitkä jono.  </a:t>
            </a:r>
          </a:p>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Kärkihankkeiden takana odottavia tärkeitä toteutuskohteita:</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Vt 3 Lempäälä–Pirkkala</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Vt 3 Sarkkila–Soppeenmäki</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Vt 9 Käpykangas–Orivesi</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Vt 11 Murhasaari–Mustikkakangas</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Vt 12 Nokian kohta ja Kahtalammin etl. 1. vaihe</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Kehä II:n jatkeet (tavoitetila Tarastenjärvi–Lentoasema)</a:t>
            </a:r>
          </a:p>
        </p:txBody>
      </p:sp>
      <p:sp>
        <p:nvSpPr>
          <p:cNvPr id="12" name="Sisällön paikkamerkki 2">
            <a:extLst>
              <a:ext uri="{FF2B5EF4-FFF2-40B4-BE49-F238E27FC236}">
                <a16:creationId xmlns:a16="http://schemas.microsoft.com/office/drawing/2014/main" id="{688F1533-9346-9C09-00CC-E61BC67F38DC}"/>
              </a:ext>
            </a:extLst>
          </p:cNvPr>
          <p:cNvSpPr txBox="1">
            <a:spLocks/>
          </p:cNvSpPr>
          <p:nvPr/>
        </p:nvSpPr>
        <p:spPr>
          <a:xfrm>
            <a:off x="4070542" y="1973419"/>
            <a:ext cx="3661500" cy="27081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Valtatie 3: Kuljetusten pääväylä ja Suomen ruokatie</a:t>
            </a:r>
          </a:p>
          <a:p>
            <a:pPr marL="0" marR="0" lvl="0" indent="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None/>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Valtatie 3:n yhteysväli Sääksjärvi-Lakalaiva-Linnakallio, kehittämishankkeet Ylöjärvi-Parkano, valtatie 12:n Vaitinaron eritasoliittymä</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Maan merkittävimpiä kuljetusreittejä, liikenteen kansallinen solmukohta, profiililtaan myös Suomen ruokatie</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Merkittäviä palvelutasoltaan puutteellisia jaksoja, jotka haittaavat sekä paikallisliikennettä että erityisesti elinkeinoelämän kuljetuksia</a:t>
            </a:r>
          </a:p>
          <a:p>
            <a:pPr marL="120600" marR="0" lvl="0" indent="-120600" algn="l" defTabSz="914400" rtl="0" eaLnBrk="1" fontAlgn="auto" latinLnBrk="0" hangingPunct="1">
              <a:lnSpc>
                <a:spcPct val="100000"/>
              </a:lnSpc>
              <a:spcBef>
                <a:spcPts val="400"/>
              </a:spcBef>
              <a:spcAft>
                <a:spcPts val="0"/>
              </a:spcAft>
              <a:buClr>
                <a:srgbClr val="DA8A2A"/>
              </a:buClr>
              <a:buSzTx/>
              <a:buFont typeface="Arial" panose="020B0604020202020204" pitchFamily="34" charset="0"/>
              <a:buChar char="•"/>
              <a:tabLst/>
              <a:defRPr/>
            </a:pPr>
            <a:r>
              <a:rPr kumimoji="0" lang="fi-FI" sz="11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Ongelmakohtiin on valmiina useita kustannustehokkaita ja toteutusvalmiita hankkeita</a:t>
            </a:r>
          </a:p>
        </p:txBody>
      </p:sp>
      <p:sp>
        <p:nvSpPr>
          <p:cNvPr id="10" name="TextBox 9">
            <a:extLst>
              <a:ext uri="{FF2B5EF4-FFF2-40B4-BE49-F238E27FC236}">
                <a16:creationId xmlns:a16="http://schemas.microsoft.com/office/drawing/2014/main" id="{D0021D63-45D6-6960-4A51-174A82D0E2A7}"/>
              </a:ext>
            </a:extLst>
          </p:cNvPr>
          <p:cNvSpPr txBox="1"/>
          <p:nvPr/>
        </p:nvSpPr>
        <p:spPr>
          <a:xfrm>
            <a:off x="433064" y="1256772"/>
            <a:ext cx="1020722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noProof="1">
                <a:solidFill>
                  <a:srgbClr val="426F70"/>
                </a:solidFill>
                <a:latin typeface="Calibri" panose="020F0502020204030204" pitchFamily="34" charset="0"/>
                <a:cs typeface="Calibri" panose="020F0502020204030204" pitchFamily="34" charset="0"/>
              </a:rPr>
              <a:t>Saavutettavuudella kilpailukykyä ja sotilaallista liikkuvuutta, tieliikenteen kansallisen solmukohdan paketti noin 1000 M€.</a:t>
            </a:r>
            <a:endParaRPr kumimoji="0" lang="fi-FI" sz="1600" b="0" u="none" strike="noStrike" kern="1200" cap="none" spc="0" normalizeH="0" baseline="0" noProof="0" dirty="0">
              <a:ln>
                <a:noFill/>
              </a:ln>
              <a:solidFill>
                <a:srgbClr val="426F70"/>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8EC7815-DF4D-B531-B8E4-8D37BD2581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5224" y="174739"/>
            <a:ext cx="634663" cy="808440"/>
          </a:xfrm>
          <a:prstGeom prst="rect">
            <a:avLst/>
          </a:prstGeom>
        </p:spPr>
      </p:pic>
      <p:sp>
        <p:nvSpPr>
          <p:cNvPr id="17" name="Rectangle 16">
            <a:extLst>
              <a:ext uri="{FF2B5EF4-FFF2-40B4-BE49-F238E27FC236}">
                <a16:creationId xmlns:a16="http://schemas.microsoft.com/office/drawing/2014/main" id="{50F16035-3CE5-9B40-AF1C-974CBE6E97B0}"/>
              </a:ext>
            </a:extLst>
          </p:cNvPr>
          <p:cNvSpPr/>
          <p:nvPr/>
        </p:nvSpPr>
        <p:spPr>
          <a:xfrm>
            <a:off x="708303" y="4866164"/>
            <a:ext cx="3053703" cy="67943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Maan kannattavin tiehanke on syytä käynnistää heti 2027</a:t>
            </a:r>
          </a:p>
        </p:txBody>
      </p:sp>
      <p:pic>
        <p:nvPicPr>
          <p:cNvPr id="18" name="Graphic 17">
            <a:extLst>
              <a:ext uri="{FF2B5EF4-FFF2-40B4-BE49-F238E27FC236}">
                <a16:creationId xmlns:a16="http://schemas.microsoft.com/office/drawing/2014/main" id="{15B25E99-7B16-3478-DDD0-8C61F11A45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998" y="4936266"/>
            <a:ext cx="260317" cy="539228"/>
          </a:xfrm>
          <a:prstGeom prst="rect">
            <a:avLst/>
          </a:prstGeom>
        </p:spPr>
      </p:pic>
      <p:sp>
        <p:nvSpPr>
          <p:cNvPr id="20" name="TextBox 19">
            <a:extLst>
              <a:ext uri="{FF2B5EF4-FFF2-40B4-BE49-F238E27FC236}">
                <a16:creationId xmlns:a16="http://schemas.microsoft.com/office/drawing/2014/main" id="{014BA7B1-59DF-D7F1-5EF2-105E11C8D526}"/>
              </a:ext>
            </a:extLst>
          </p:cNvPr>
          <p:cNvSpPr txBox="1"/>
          <p:nvPr/>
        </p:nvSpPr>
        <p:spPr>
          <a:xfrm>
            <a:off x="578402" y="4476973"/>
            <a:ext cx="2913739"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Hallitusohjelmatavoitteet: </a:t>
            </a:r>
          </a:p>
        </p:txBody>
      </p:sp>
      <p:sp>
        <p:nvSpPr>
          <p:cNvPr id="21" name="Rectangle 20">
            <a:extLst>
              <a:ext uri="{FF2B5EF4-FFF2-40B4-BE49-F238E27FC236}">
                <a16:creationId xmlns:a16="http://schemas.microsoft.com/office/drawing/2014/main" id="{2FA562DF-DEED-EB78-36ED-92FA8B0929AC}"/>
              </a:ext>
            </a:extLst>
          </p:cNvPr>
          <p:cNvSpPr/>
          <p:nvPr/>
        </p:nvSpPr>
        <p:spPr>
          <a:xfrm>
            <a:off x="4420029" y="4866164"/>
            <a:ext cx="3359073" cy="70478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Väyläviraston investointiohjelmaan sisältyvät hankkeet tulee toteuttaa 2027–2030.</a:t>
            </a:r>
          </a:p>
        </p:txBody>
      </p:sp>
      <p:pic>
        <p:nvPicPr>
          <p:cNvPr id="22" name="Graphic 21">
            <a:extLst>
              <a:ext uri="{FF2B5EF4-FFF2-40B4-BE49-F238E27FC236}">
                <a16:creationId xmlns:a16="http://schemas.microsoft.com/office/drawing/2014/main" id="{B3DC73DE-E6A7-67FD-B9A3-6761F83F4A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2162" y="4866164"/>
            <a:ext cx="260317" cy="539228"/>
          </a:xfrm>
          <a:prstGeom prst="rect">
            <a:avLst/>
          </a:prstGeom>
        </p:spPr>
      </p:pic>
      <p:sp>
        <p:nvSpPr>
          <p:cNvPr id="23" name="Rectangle 22">
            <a:extLst>
              <a:ext uri="{FF2B5EF4-FFF2-40B4-BE49-F238E27FC236}">
                <a16:creationId xmlns:a16="http://schemas.microsoft.com/office/drawing/2014/main" id="{C5D0950C-DA95-A000-48F0-87D785B2852E}"/>
              </a:ext>
            </a:extLst>
          </p:cNvPr>
          <p:cNvSpPr/>
          <p:nvPr/>
        </p:nvSpPr>
        <p:spPr>
          <a:xfrm>
            <a:off x="4420029" y="5699324"/>
            <a:ext cx="3359073" cy="70478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Toteutukseen yhteysväli Sääksjärvi-Lakalaiva-Linnakallio ja Ylöjärvi-Parkano yhteysvälin hankkeet.</a:t>
            </a:r>
          </a:p>
        </p:txBody>
      </p:sp>
      <p:sp>
        <p:nvSpPr>
          <p:cNvPr id="24" name="Rectangle 23">
            <a:extLst>
              <a:ext uri="{FF2B5EF4-FFF2-40B4-BE49-F238E27FC236}">
                <a16:creationId xmlns:a16="http://schemas.microsoft.com/office/drawing/2014/main" id="{1A818DC6-E9F2-F51C-09C0-4EFF758A4315}"/>
              </a:ext>
            </a:extLst>
          </p:cNvPr>
          <p:cNvSpPr/>
          <p:nvPr/>
        </p:nvSpPr>
        <p:spPr>
          <a:xfrm>
            <a:off x="8360362" y="4866164"/>
            <a:ext cx="3502640" cy="70478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Vt 12 ja vt 3 kärkihankkeet on saatava nopeasti toteutukseen.</a:t>
            </a:r>
          </a:p>
        </p:txBody>
      </p:sp>
      <p:pic>
        <p:nvPicPr>
          <p:cNvPr id="25" name="Graphic 24">
            <a:extLst>
              <a:ext uri="{FF2B5EF4-FFF2-40B4-BE49-F238E27FC236}">
                <a16:creationId xmlns:a16="http://schemas.microsoft.com/office/drawing/2014/main" id="{FCD3C7AC-588F-7A90-1027-D01BDA93E1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3141" y="4866164"/>
            <a:ext cx="260317" cy="539228"/>
          </a:xfrm>
          <a:prstGeom prst="rect">
            <a:avLst/>
          </a:prstGeom>
        </p:spPr>
      </p:pic>
      <p:sp>
        <p:nvSpPr>
          <p:cNvPr id="26" name="Rectangle 25">
            <a:extLst>
              <a:ext uri="{FF2B5EF4-FFF2-40B4-BE49-F238E27FC236}">
                <a16:creationId xmlns:a16="http://schemas.microsoft.com/office/drawing/2014/main" id="{1801B948-D099-750A-9D6C-6380744B0C3B}"/>
              </a:ext>
            </a:extLst>
          </p:cNvPr>
          <p:cNvSpPr/>
          <p:nvPr/>
        </p:nvSpPr>
        <p:spPr>
          <a:xfrm>
            <a:off x="8360362" y="5699324"/>
            <a:ext cx="3502640" cy="70478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Osoitetaan rahoitus liikenteen kansallisen solmukohtapaketin toteutukseen.</a:t>
            </a:r>
          </a:p>
        </p:txBody>
      </p:sp>
      <p:pic>
        <p:nvPicPr>
          <p:cNvPr id="27" name="Graphic 26">
            <a:extLst>
              <a:ext uri="{FF2B5EF4-FFF2-40B4-BE49-F238E27FC236}">
                <a16:creationId xmlns:a16="http://schemas.microsoft.com/office/drawing/2014/main" id="{6D848F9C-99AD-4DE7-5524-1A005E232D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3141" y="5699324"/>
            <a:ext cx="260317" cy="539228"/>
          </a:xfrm>
          <a:prstGeom prst="rect">
            <a:avLst/>
          </a:prstGeom>
        </p:spPr>
      </p:pic>
      <p:pic>
        <p:nvPicPr>
          <p:cNvPr id="28" name="Graphic 27">
            <a:extLst>
              <a:ext uri="{FF2B5EF4-FFF2-40B4-BE49-F238E27FC236}">
                <a16:creationId xmlns:a16="http://schemas.microsoft.com/office/drawing/2014/main" id="{385F9035-C417-F684-AA30-7C45280BB0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2163" y="5699324"/>
            <a:ext cx="260317" cy="539228"/>
          </a:xfrm>
          <a:prstGeom prst="rect">
            <a:avLst/>
          </a:prstGeom>
        </p:spPr>
      </p:pic>
      <p:cxnSp>
        <p:nvCxnSpPr>
          <p:cNvPr id="3" name="Straight Connector 2">
            <a:extLst>
              <a:ext uri="{FF2B5EF4-FFF2-40B4-BE49-F238E27FC236}">
                <a16:creationId xmlns:a16="http://schemas.microsoft.com/office/drawing/2014/main" id="{B7E428FE-A58C-C2ED-A8F7-961E87F872BD}"/>
              </a:ext>
            </a:extLst>
          </p:cNvPr>
          <p:cNvCxnSpPr>
            <a:cxnSpLocks/>
          </p:cNvCxnSpPr>
          <p:nvPr/>
        </p:nvCxnSpPr>
        <p:spPr>
          <a:xfrm>
            <a:off x="3930838" y="1973419"/>
            <a:ext cx="0" cy="253831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A638DF8-8A43-8614-7371-7013BE8FC642}"/>
              </a:ext>
            </a:extLst>
          </p:cNvPr>
          <p:cNvCxnSpPr>
            <a:cxnSpLocks/>
          </p:cNvCxnSpPr>
          <p:nvPr/>
        </p:nvCxnSpPr>
        <p:spPr>
          <a:xfrm>
            <a:off x="8082294" y="1973419"/>
            <a:ext cx="0" cy="253831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890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Single Corner of Rectangle 7">
            <a:extLst>
              <a:ext uri="{FF2B5EF4-FFF2-40B4-BE49-F238E27FC236}">
                <a16:creationId xmlns:a16="http://schemas.microsoft.com/office/drawing/2014/main" id="{2BC168BB-BA75-29C9-7463-BB06F2DF838B}"/>
              </a:ext>
            </a:extLst>
          </p:cNvPr>
          <p:cNvSpPr/>
          <p:nvPr/>
        </p:nvSpPr>
        <p:spPr>
          <a:xfrm>
            <a:off x="-73141" y="-9939"/>
            <a:ext cx="8896507"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Montserrat" panose="02000505000000020004" pitchFamily="2" charset="77"/>
              <a:ea typeface="+mn-ea"/>
              <a:cs typeface="+mn-cs"/>
            </a:endParaRPr>
          </a:p>
        </p:txBody>
      </p:sp>
      <p:sp>
        <p:nvSpPr>
          <p:cNvPr id="5" name="Otsikko 1">
            <a:extLst>
              <a:ext uri="{FF2B5EF4-FFF2-40B4-BE49-F238E27FC236}">
                <a16:creationId xmlns:a16="http://schemas.microsoft.com/office/drawing/2014/main" id="{F0C31CCF-78AF-7F36-CA83-B68A8AE67D80}"/>
              </a:ext>
            </a:extLst>
          </p:cNvPr>
          <p:cNvSpPr>
            <a:spLocks noGrp="1"/>
          </p:cNvSpPr>
          <p:nvPr>
            <p:ph type="title"/>
          </p:nvPr>
        </p:nvSpPr>
        <p:spPr>
          <a:xfrm>
            <a:off x="1840675" y="929701"/>
            <a:ext cx="6293922" cy="1289695"/>
          </a:xfrm>
        </p:spPr>
        <p:txBody>
          <a:bodyPr>
            <a:noAutofit/>
          </a:bodyPr>
          <a:lstStyle/>
          <a:p>
            <a:r>
              <a:rPr lang="fi-FI" sz="3200" noProof="1">
                <a:solidFill>
                  <a:schemeClr val="bg1"/>
                </a:solidFill>
                <a:latin typeface="Calibri" panose="020F0502020204030204" pitchFamily="34" charset="0"/>
                <a:cs typeface="Calibri" panose="020F0502020204030204" pitchFamily="34" charset="0"/>
              </a:rPr>
              <a:t>Pirkanmaan hallitusohjelmatavoitteet 2027-2031</a:t>
            </a:r>
          </a:p>
        </p:txBody>
      </p:sp>
      <p:sp>
        <p:nvSpPr>
          <p:cNvPr id="6" name="Sisällön paikkamerkki 2">
            <a:extLst>
              <a:ext uri="{FF2B5EF4-FFF2-40B4-BE49-F238E27FC236}">
                <a16:creationId xmlns:a16="http://schemas.microsoft.com/office/drawing/2014/main" id="{0C3CF921-E9E8-BF7B-D840-1C497A627BCE}"/>
              </a:ext>
            </a:extLst>
          </p:cNvPr>
          <p:cNvSpPr txBox="1">
            <a:spLocks/>
          </p:cNvSpPr>
          <p:nvPr/>
        </p:nvSpPr>
        <p:spPr>
          <a:xfrm>
            <a:off x="614653" y="2477424"/>
            <a:ext cx="7519944" cy="41327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DA8A2A"/>
              </a:buClr>
              <a:buSzTx/>
              <a:buNone/>
              <a:tabLst/>
              <a:defRPr/>
            </a:pPr>
            <a:r>
              <a:rPr kumimoji="0" lang="fi-FI" sz="1600" b="0" i="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rPr>
              <a:t>Pirkanmaan yhteiseen edunvalvontaryhmään kuuluvat Tampereen kaupunki, Pirkanmaan liitto, Tampereen kaupunkiseutu, Tampereen kauppakamari, Pirkanmaan Yrittäjät ja Business Tampere. Hallitusohjelmatavoitteita on valmisteltu myös yhdessä Tampereen korkeakouluyhteisön sekä Pirkanmaan hyvinvointialueen kanssa. Pirkanmaan yhteisten hallitusohjelmatavoitteiden tarkoituksena on tuoda esiin valtakunnallisesti päätettäviä asioita, joilla voidaan varmistaa kasvua koko Suomelle.</a:t>
            </a:r>
            <a:endParaRPr lang="fi-FI" sz="1600" noProof="1">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DA8A2A"/>
              </a:buClr>
              <a:buSzTx/>
              <a:buNone/>
              <a:tabLst/>
              <a:defRPr/>
            </a:pPr>
            <a:r>
              <a:rPr kumimoji="0" lang="fi-FI" sz="1600" b="0" i="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rPr>
              <a:t>Pirkanmaan hallitusohjelmatavoitteet on valmisteltu vuosina 2025–2026 alueen keskeisten toimijoiden yhteistyönä vuoden 2027 eduskuntavaalien jälkeen muodostettavan hallituksen ohjelmaneuvottelujen tueksi. Tavoitteita täsmennetään ja päivitetään työn edetessä. Tavoitteiden valmistelussa on huomioitu myös pidemmän aikavälin kehityssuunnat vuoteen 2035 saakka. Tavoitteet perustuvat laajaan alueelliseen asiantuntijayhteistyöhön ja keskeisten toimijoiden yhteiseen tilannekuvaan, joilla voidaan vahvistaa Pirkanmaan lisäksi koko Suomen kilpailukykyä, huoltovarmuutta ja kestävää talouskasvua seuraavan hallituskauden aikana.</a:t>
            </a:r>
          </a:p>
          <a:p>
            <a:pPr marL="0" marR="0" lvl="0" indent="0" algn="l" defTabSz="914400" rtl="0" eaLnBrk="1" fontAlgn="auto" latinLnBrk="0" hangingPunct="1">
              <a:lnSpc>
                <a:spcPct val="100000"/>
              </a:lnSpc>
              <a:spcBef>
                <a:spcPts val="1000"/>
              </a:spcBef>
              <a:spcAft>
                <a:spcPts val="0"/>
              </a:spcAft>
              <a:buClr>
                <a:srgbClr val="DA8A2A"/>
              </a:buClr>
              <a:buSzTx/>
              <a:buNone/>
              <a:tabLst/>
              <a:defRPr/>
            </a:pPr>
            <a:endParaRPr kumimoji="0" lang="fi-FI" sz="1600" b="0" i="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1553944-56F1-A19D-0FC0-3013DB7A306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02402" y="275269"/>
            <a:ext cx="2337305" cy="3153731"/>
          </a:xfrm>
          <a:prstGeom prst="rect">
            <a:avLst/>
          </a:prstGeom>
        </p:spPr>
      </p:pic>
      <p:pic>
        <p:nvPicPr>
          <p:cNvPr id="9" name="Picture 8">
            <a:extLst>
              <a:ext uri="{FF2B5EF4-FFF2-40B4-BE49-F238E27FC236}">
                <a16:creationId xmlns:a16="http://schemas.microsoft.com/office/drawing/2014/main" id="{5DECEE06-C30F-B6DB-D7D0-94640A7BA33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49967" y="3429000"/>
            <a:ext cx="2337305" cy="3153731"/>
          </a:xfrm>
          <a:prstGeom prst="rect">
            <a:avLst/>
          </a:prstGeom>
        </p:spPr>
      </p:pic>
      <p:pic>
        <p:nvPicPr>
          <p:cNvPr id="10" name="Picture 9">
            <a:extLst>
              <a:ext uri="{FF2B5EF4-FFF2-40B4-BE49-F238E27FC236}">
                <a16:creationId xmlns:a16="http://schemas.microsoft.com/office/drawing/2014/main" id="{1C445155-3873-CEEB-4479-70DCD7BC08C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8561" y="982613"/>
            <a:ext cx="861396" cy="1097254"/>
          </a:xfrm>
          <a:prstGeom prst="rect">
            <a:avLst/>
          </a:prstGeom>
        </p:spPr>
      </p:pic>
    </p:spTree>
    <p:extLst>
      <p:ext uri="{BB962C8B-B14F-4D97-AF65-F5344CB8AC3E}">
        <p14:creationId xmlns:p14="http://schemas.microsoft.com/office/powerpoint/2010/main" val="42340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CC71072-3097-A7C7-6E94-814E44A1E956}"/>
              </a:ext>
            </a:extLst>
          </p:cNvPr>
          <p:cNvSpPr/>
          <p:nvPr/>
        </p:nvSpPr>
        <p:spPr>
          <a:xfrm>
            <a:off x="289843" y="1873082"/>
            <a:ext cx="11612312" cy="505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b="0"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endParaRPr>
          </a:p>
        </p:txBody>
      </p:sp>
      <p:pic>
        <p:nvPicPr>
          <p:cNvPr id="47" name="Graphic 46" descr="Euro outline">
            <a:extLst>
              <a:ext uri="{FF2B5EF4-FFF2-40B4-BE49-F238E27FC236}">
                <a16:creationId xmlns:a16="http://schemas.microsoft.com/office/drawing/2014/main" id="{6A9DD558-135D-3CEE-ED4D-8AD45E9C75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9861" y="2493479"/>
            <a:ext cx="369723" cy="369723"/>
          </a:xfrm>
          <a:prstGeom prst="rect">
            <a:avLst/>
          </a:prstGeom>
        </p:spPr>
      </p:pic>
      <p:sp>
        <p:nvSpPr>
          <p:cNvPr id="48" name="Otsikko 1">
            <a:extLst>
              <a:ext uri="{FF2B5EF4-FFF2-40B4-BE49-F238E27FC236}">
                <a16:creationId xmlns:a16="http://schemas.microsoft.com/office/drawing/2014/main" id="{AB0DE4AD-6AFE-0B43-6FED-14194FB3A306}"/>
              </a:ext>
            </a:extLst>
          </p:cNvPr>
          <p:cNvSpPr txBox="1">
            <a:spLocks/>
          </p:cNvSpPr>
          <p:nvPr/>
        </p:nvSpPr>
        <p:spPr>
          <a:xfrm>
            <a:off x="4325928" y="3349741"/>
            <a:ext cx="3985478" cy="753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4800" b="1"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43,6 mrd.</a:t>
            </a:r>
          </a:p>
        </p:txBody>
      </p:sp>
      <p:sp>
        <p:nvSpPr>
          <p:cNvPr id="49" name="Otsikko 1">
            <a:extLst>
              <a:ext uri="{FF2B5EF4-FFF2-40B4-BE49-F238E27FC236}">
                <a16:creationId xmlns:a16="http://schemas.microsoft.com/office/drawing/2014/main" id="{BA356EAD-17EE-5883-85E2-C8887211BD48}"/>
              </a:ext>
            </a:extLst>
          </p:cNvPr>
          <p:cNvSpPr txBox="1">
            <a:spLocks/>
          </p:cNvSpPr>
          <p:nvPr/>
        </p:nvSpPr>
        <p:spPr>
          <a:xfrm>
            <a:off x="4868617" y="2382393"/>
            <a:ext cx="2827290" cy="7089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000" b="0"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Liikevaihto</a:t>
            </a:r>
          </a:p>
        </p:txBody>
      </p:sp>
      <p:pic>
        <p:nvPicPr>
          <p:cNvPr id="18" name="Graphic 17" descr="Graduation cap outline">
            <a:extLst>
              <a:ext uri="{FF2B5EF4-FFF2-40B4-BE49-F238E27FC236}">
                <a16:creationId xmlns:a16="http://schemas.microsoft.com/office/drawing/2014/main" id="{B7A13B60-66D9-3ECD-2904-1C6FC87AE6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8831" y="4653050"/>
            <a:ext cx="403373" cy="403373"/>
          </a:xfrm>
          <a:prstGeom prst="rect">
            <a:avLst/>
          </a:prstGeom>
        </p:spPr>
      </p:pic>
      <p:sp>
        <p:nvSpPr>
          <p:cNvPr id="5" name="Otsikko 1">
            <a:extLst>
              <a:ext uri="{FF2B5EF4-FFF2-40B4-BE49-F238E27FC236}">
                <a16:creationId xmlns:a16="http://schemas.microsoft.com/office/drawing/2014/main" id="{1058DA03-E0F8-A9DB-FCA8-34E764E50EF1}"/>
              </a:ext>
            </a:extLst>
          </p:cNvPr>
          <p:cNvSpPr txBox="1">
            <a:spLocks/>
          </p:cNvSpPr>
          <p:nvPr/>
        </p:nvSpPr>
        <p:spPr>
          <a:xfrm>
            <a:off x="4368208" y="5607536"/>
            <a:ext cx="4215822" cy="892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4800" b="1"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36 000</a:t>
            </a:r>
          </a:p>
        </p:txBody>
      </p:sp>
      <p:sp>
        <p:nvSpPr>
          <p:cNvPr id="6" name="Otsikko 1">
            <a:extLst>
              <a:ext uri="{FF2B5EF4-FFF2-40B4-BE49-F238E27FC236}">
                <a16:creationId xmlns:a16="http://schemas.microsoft.com/office/drawing/2014/main" id="{B65078BC-3E45-C411-0FCC-55D88E2B6E20}"/>
              </a:ext>
            </a:extLst>
          </p:cNvPr>
          <p:cNvSpPr txBox="1">
            <a:spLocks/>
          </p:cNvSpPr>
          <p:nvPr/>
        </p:nvSpPr>
        <p:spPr>
          <a:xfrm>
            <a:off x="4795560" y="4519806"/>
            <a:ext cx="2720672" cy="919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000" b="0"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Korkeakoulu-opiskelijoiden määrä</a:t>
            </a:r>
          </a:p>
        </p:txBody>
      </p:sp>
      <p:sp>
        <p:nvSpPr>
          <p:cNvPr id="3" name="Otsikko 1">
            <a:extLst>
              <a:ext uri="{FF2B5EF4-FFF2-40B4-BE49-F238E27FC236}">
                <a16:creationId xmlns:a16="http://schemas.microsoft.com/office/drawing/2014/main" id="{8EDD39A5-79E8-D0AA-CD2A-A4AA12866DE7}"/>
              </a:ext>
            </a:extLst>
          </p:cNvPr>
          <p:cNvSpPr txBox="1">
            <a:spLocks/>
          </p:cNvSpPr>
          <p:nvPr/>
        </p:nvSpPr>
        <p:spPr>
          <a:xfrm>
            <a:off x="650059" y="5607536"/>
            <a:ext cx="3724291" cy="8069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4800" b="1"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550 000</a:t>
            </a:r>
          </a:p>
        </p:txBody>
      </p:sp>
      <p:sp>
        <p:nvSpPr>
          <p:cNvPr id="4" name="Otsikko 1">
            <a:extLst>
              <a:ext uri="{FF2B5EF4-FFF2-40B4-BE49-F238E27FC236}">
                <a16:creationId xmlns:a16="http://schemas.microsoft.com/office/drawing/2014/main" id="{132EABD4-507D-5064-B43B-81AE0958A23C}"/>
              </a:ext>
            </a:extLst>
          </p:cNvPr>
          <p:cNvSpPr txBox="1">
            <a:spLocks/>
          </p:cNvSpPr>
          <p:nvPr/>
        </p:nvSpPr>
        <p:spPr>
          <a:xfrm>
            <a:off x="1158237" y="4510279"/>
            <a:ext cx="2880569" cy="917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000" b="0"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Pirkanmaan asukasluku</a:t>
            </a:r>
          </a:p>
        </p:txBody>
      </p:sp>
      <p:pic>
        <p:nvPicPr>
          <p:cNvPr id="15" name="Graphic 14" descr="Group of women outline">
            <a:extLst>
              <a:ext uri="{FF2B5EF4-FFF2-40B4-BE49-F238E27FC236}">
                <a16:creationId xmlns:a16="http://schemas.microsoft.com/office/drawing/2014/main" id="{D4C2D525-0840-40EB-87DF-448C7F70FC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251" y="4741995"/>
            <a:ext cx="353945" cy="353945"/>
          </a:xfrm>
          <a:prstGeom prst="rect">
            <a:avLst/>
          </a:prstGeom>
        </p:spPr>
      </p:pic>
      <p:sp>
        <p:nvSpPr>
          <p:cNvPr id="24" name="Otsikko 1">
            <a:extLst>
              <a:ext uri="{FF2B5EF4-FFF2-40B4-BE49-F238E27FC236}">
                <a16:creationId xmlns:a16="http://schemas.microsoft.com/office/drawing/2014/main" id="{411B341C-4FCC-3CF1-CE34-F75C5DA54CDE}"/>
              </a:ext>
            </a:extLst>
          </p:cNvPr>
          <p:cNvSpPr txBox="1">
            <a:spLocks/>
          </p:cNvSpPr>
          <p:nvPr/>
        </p:nvSpPr>
        <p:spPr>
          <a:xfrm>
            <a:off x="586724" y="3347211"/>
            <a:ext cx="4041470" cy="737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4800" b="1"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430 000</a:t>
            </a:r>
          </a:p>
        </p:txBody>
      </p:sp>
      <p:sp>
        <p:nvSpPr>
          <p:cNvPr id="25" name="Otsikko 1">
            <a:extLst>
              <a:ext uri="{FF2B5EF4-FFF2-40B4-BE49-F238E27FC236}">
                <a16:creationId xmlns:a16="http://schemas.microsoft.com/office/drawing/2014/main" id="{2F9D3489-2F42-E931-81B9-487EADFB4F88}"/>
              </a:ext>
            </a:extLst>
          </p:cNvPr>
          <p:cNvSpPr txBox="1">
            <a:spLocks/>
          </p:cNvSpPr>
          <p:nvPr/>
        </p:nvSpPr>
        <p:spPr>
          <a:xfrm>
            <a:off x="1139316" y="2237164"/>
            <a:ext cx="2840324" cy="9380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000" b="0"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Tampereen kaupunki-seudun asukasluku</a:t>
            </a:r>
          </a:p>
        </p:txBody>
      </p:sp>
      <p:pic>
        <p:nvPicPr>
          <p:cNvPr id="26" name="Graphic 25" descr="Group of women outline">
            <a:extLst>
              <a:ext uri="{FF2B5EF4-FFF2-40B4-BE49-F238E27FC236}">
                <a16:creationId xmlns:a16="http://schemas.microsoft.com/office/drawing/2014/main" id="{9FDE111D-F92D-0C4D-EC73-0201E9BD8A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3445" y="2481120"/>
            <a:ext cx="353945" cy="353945"/>
          </a:xfrm>
          <a:prstGeom prst="rect">
            <a:avLst/>
          </a:prstGeom>
        </p:spPr>
      </p:pic>
      <p:pic>
        <p:nvPicPr>
          <p:cNvPr id="13" name="Picture 12">
            <a:extLst>
              <a:ext uri="{FF2B5EF4-FFF2-40B4-BE49-F238E27FC236}">
                <a16:creationId xmlns:a16="http://schemas.microsoft.com/office/drawing/2014/main" id="{4D53CA60-23B0-4ED0-EA4D-261F5455C44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040760" y="410289"/>
            <a:ext cx="861395" cy="1097254"/>
          </a:xfrm>
          <a:prstGeom prst="rect">
            <a:avLst/>
          </a:prstGeom>
        </p:spPr>
      </p:pic>
      <p:sp>
        <p:nvSpPr>
          <p:cNvPr id="10" name="Otsikko 1">
            <a:extLst>
              <a:ext uri="{FF2B5EF4-FFF2-40B4-BE49-F238E27FC236}">
                <a16:creationId xmlns:a16="http://schemas.microsoft.com/office/drawing/2014/main" id="{93C12E68-A6F4-19B6-3723-74CBF0F336D0}"/>
              </a:ext>
            </a:extLst>
          </p:cNvPr>
          <p:cNvSpPr>
            <a:spLocks noGrp="1"/>
          </p:cNvSpPr>
          <p:nvPr>
            <p:ph type="title"/>
          </p:nvPr>
        </p:nvSpPr>
        <p:spPr>
          <a:xfrm>
            <a:off x="432816" y="448317"/>
            <a:ext cx="9269053" cy="1325563"/>
          </a:xfrm>
        </p:spPr>
        <p:txBody>
          <a:bodyPr anchor="ctr">
            <a:normAutofit/>
          </a:bodyPr>
          <a:lstStyle/>
          <a:p>
            <a:r>
              <a:rPr lang="fi-FI" sz="4000" noProof="1">
                <a:latin typeface="Calibri" panose="020F0502020204030204" pitchFamily="34" charset="0"/>
                <a:ea typeface="Calibri Light"/>
                <a:cs typeface="Calibri" panose="020F0502020204030204" pitchFamily="34" charset="0"/>
              </a:rPr>
              <a:t>Pirkanmaa – Suomi pienoiskoossa</a:t>
            </a:r>
          </a:p>
        </p:txBody>
      </p:sp>
      <p:cxnSp>
        <p:nvCxnSpPr>
          <p:cNvPr id="29" name="Straight Connector 28">
            <a:extLst>
              <a:ext uri="{FF2B5EF4-FFF2-40B4-BE49-F238E27FC236}">
                <a16:creationId xmlns:a16="http://schemas.microsoft.com/office/drawing/2014/main" id="{FEEE7D86-1CFB-419F-2B12-591F79D4FF64}"/>
              </a:ext>
            </a:extLst>
          </p:cNvPr>
          <p:cNvCxnSpPr/>
          <p:nvPr/>
        </p:nvCxnSpPr>
        <p:spPr>
          <a:xfrm>
            <a:off x="707571" y="4376455"/>
            <a:ext cx="1077685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D696A6-07AD-1371-7598-12A5B02CF677}"/>
              </a:ext>
            </a:extLst>
          </p:cNvPr>
          <p:cNvCxnSpPr>
            <a:cxnSpLocks/>
          </p:cNvCxnSpPr>
          <p:nvPr/>
        </p:nvCxnSpPr>
        <p:spPr>
          <a:xfrm flipV="1">
            <a:off x="4171086" y="2405086"/>
            <a:ext cx="0" cy="16798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095BA9-DEA1-3FA9-D6C4-9E52394C305F}"/>
              </a:ext>
            </a:extLst>
          </p:cNvPr>
          <p:cNvCxnSpPr>
            <a:cxnSpLocks/>
          </p:cNvCxnSpPr>
          <p:nvPr/>
        </p:nvCxnSpPr>
        <p:spPr>
          <a:xfrm flipV="1">
            <a:off x="4162848" y="4662273"/>
            <a:ext cx="0" cy="16798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9" name="Graphic 38" descr="Factory outline">
            <a:extLst>
              <a:ext uri="{FF2B5EF4-FFF2-40B4-BE49-F238E27FC236}">
                <a16:creationId xmlns:a16="http://schemas.microsoft.com/office/drawing/2014/main" id="{9C525ECA-6275-C50A-BF94-4EBB1C31C7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28719" y="2414619"/>
            <a:ext cx="406657" cy="406657"/>
          </a:xfrm>
          <a:prstGeom prst="rect">
            <a:avLst/>
          </a:prstGeom>
        </p:spPr>
      </p:pic>
      <p:sp>
        <p:nvSpPr>
          <p:cNvPr id="54" name="Otsikko 1">
            <a:extLst>
              <a:ext uri="{FF2B5EF4-FFF2-40B4-BE49-F238E27FC236}">
                <a16:creationId xmlns:a16="http://schemas.microsoft.com/office/drawing/2014/main" id="{2B64E5B1-F7AB-B8EB-4B8E-72254F1284B1}"/>
              </a:ext>
            </a:extLst>
          </p:cNvPr>
          <p:cNvSpPr txBox="1">
            <a:spLocks/>
          </p:cNvSpPr>
          <p:nvPr/>
        </p:nvSpPr>
        <p:spPr>
          <a:xfrm>
            <a:off x="7885468" y="5594810"/>
            <a:ext cx="3985478" cy="8162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4800" b="1"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9,8 mrd.</a:t>
            </a:r>
          </a:p>
        </p:txBody>
      </p:sp>
      <p:sp>
        <p:nvSpPr>
          <p:cNvPr id="55" name="Otsikko 1">
            <a:extLst>
              <a:ext uri="{FF2B5EF4-FFF2-40B4-BE49-F238E27FC236}">
                <a16:creationId xmlns:a16="http://schemas.microsoft.com/office/drawing/2014/main" id="{4A84D954-7276-37C9-94ED-09E11A80B1E2}"/>
              </a:ext>
            </a:extLst>
          </p:cNvPr>
          <p:cNvSpPr txBox="1">
            <a:spLocks/>
          </p:cNvSpPr>
          <p:nvPr/>
        </p:nvSpPr>
        <p:spPr>
          <a:xfrm>
            <a:off x="8358310" y="4596389"/>
            <a:ext cx="3567220" cy="645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000" b="0"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Vientiliikevaihto</a:t>
            </a:r>
          </a:p>
        </p:txBody>
      </p:sp>
      <p:sp>
        <p:nvSpPr>
          <p:cNvPr id="60" name="Otsikko 1">
            <a:extLst>
              <a:ext uri="{FF2B5EF4-FFF2-40B4-BE49-F238E27FC236}">
                <a16:creationId xmlns:a16="http://schemas.microsoft.com/office/drawing/2014/main" id="{22A21519-4321-0543-8E1E-0C257983ED4E}"/>
              </a:ext>
            </a:extLst>
          </p:cNvPr>
          <p:cNvSpPr txBox="1">
            <a:spLocks/>
          </p:cNvSpPr>
          <p:nvPr/>
        </p:nvSpPr>
        <p:spPr>
          <a:xfrm>
            <a:off x="7917422" y="3329707"/>
            <a:ext cx="3348784" cy="88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4800" b="1"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14 mrd.</a:t>
            </a:r>
          </a:p>
        </p:txBody>
      </p:sp>
      <p:sp>
        <p:nvSpPr>
          <p:cNvPr id="61" name="Otsikko 1">
            <a:extLst>
              <a:ext uri="{FF2B5EF4-FFF2-40B4-BE49-F238E27FC236}">
                <a16:creationId xmlns:a16="http://schemas.microsoft.com/office/drawing/2014/main" id="{76DB27D1-31B0-E0F1-CB65-490FABEDD952}"/>
              </a:ext>
            </a:extLst>
          </p:cNvPr>
          <p:cNvSpPr txBox="1">
            <a:spLocks/>
          </p:cNvSpPr>
          <p:nvPr/>
        </p:nvSpPr>
        <p:spPr>
          <a:xfrm>
            <a:off x="8493624" y="2221335"/>
            <a:ext cx="2591119" cy="914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000" b="0" i="0" u="none" strike="noStrike" kern="1200" cap="none" spc="0" normalizeH="0" baseline="0" noProof="1">
                <a:ln>
                  <a:noFill/>
                </a:ln>
                <a:solidFill>
                  <a:srgbClr val="D6E5E6"/>
                </a:solidFill>
                <a:effectLst/>
                <a:uLnTx/>
                <a:uFillTx/>
                <a:latin typeface="Calibri" panose="020F0502020204030204" pitchFamily="34" charset="0"/>
                <a:cs typeface="Calibri" panose="020F0502020204030204" pitchFamily="34" charset="0"/>
              </a:rPr>
              <a:t>Teollisuuden liikevaihto</a:t>
            </a:r>
          </a:p>
        </p:txBody>
      </p:sp>
      <p:pic>
        <p:nvPicPr>
          <p:cNvPr id="7" name="Graphic 6" descr="Euro outline">
            <a:extLst>
              <a:ext uri="{FF2B5EF4-FFF2-40B4-BE49-F238E27FC236}">
                <a16:creationId xmlns:a16="http://schemas.microsoft.com/office/drawing/2014/main" id="{1FA777DC-6C4D-39BD-7959-956B600878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9934" y="4738548"/>
            <a:ext cx="369723" cy="369723"/>
          </a:xfrm>
          <a:prstGeom prst="rect">
            <a:avLst/>
          </a:prstGeom>
        </p:spPr>
      </p:pic>
      <p:cxnSp>
        <p:nvCxnSpPr>
          <p:cNvPr id="8" name="Straight Connector 7">
            <a:extLst>
              <a:ext uri="{FF2B5EF4-FFF2-40B4-BE49-F238E27FC236}">
                <a16:creationId xmlns:a16="http://schemas.microsoft.com/office/drawing/2014/main" id="{9A99EBEC-B857-DCEF-71CA-515F1F541EB3}"/>
              </a:ext>
            </a:extLst>
          </p:cNvPr>
          <p:cNvCxnSpPr>
            <a:cxnSpLocks/>
          </p:cNvCxnSpPr>
          <p:nvPr/>
        </p:nvCxnSpPr>
        <p:spPr>
          <a:xfrm flipV="1">
            <a:off x="7676212" y="2405086"/>
            <a:ext cx="0" cy="16798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C40D78-9577-C876-585C-1D0F1192B5B6}"/>
              </a:ext>
            </a:extLst>
          </p:cNvPr>
          <p:cNvCxnSpPr>
            <a:cxnSpLocks/>
          </p:cNvCxnSpPr>
          <p:nvPr/>
        </p:nvCxnSpPr>
        <p:spPr>
          <a:xfrm flipV="1">
            <a:off x="7667974" y="4662273"/>
            <a:ext cx="0" cy="16798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94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ABB6E88C-DE67-5458-2106-4561940557D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FF53CA2-C2B0-E735-F64E-E05BD27678AF}"/>
              </a:ext>
            </a:extLst>
          </p:cNvPr>
          <p:cNvSpPr>
            <a:spLocks noGrp="1"/>
          </p:cNvSpPr>
          <p:nvPr>
            <p:ph type="title"/>
          </p:nvPr>
        </p:nvSpPr>
        <p:spPr>
          <a:xfrm>
            <a:off x="432817" y="286333"/>
            <a:ext cx="8162544" cy="1325563"/>
          </a:xfrm>
        </p:spPr>
        <p:txBody>
          <a:bodyPr>
            <a:normAutofit/>
          </a:bodyPr>
          <a:lstStyle/>
          <a:p>
            <a:r>
              <a:rPr lang="fi-FI" sz="4000" noProof="1">
                <a:solidFill>
                  <a:schemeClr val="accent6">
                    <a:lumMod val="40000"/>
                    <a:lumOff val="60000"/>
                  </a:schemeClr>
                </a:solidFill>
                <a:latin typeface="Calibri" panose="020F0502020204030204" pitchFamily="34" charset="0"/>
                <a:ea typeface="Calibri Light"/>
                <a:cs typeface="Calibri" panose="020F0502020204030204" pitchFamily="34" charset="0"/>
              </a:rPr>
              <a:t>Tampere on Suomen raideliikenteen solmukohta</a:t>
            </a:r>
          </a:p>
        </p:txBody>
      </p:sp>
      <p:pic>
        <p:nvPicPr>
          <p:cNvPr id="48" name="Picture 47">
            <a:extLst>
              <a:ext uri="{FF2B5EF4-FFF2-40B4-BE49-F238E27FC236}">
                <a16:creationId xmlns:a16="http://schemas.microsoft.com/office/drawing/2014/main" id="{9D9C9CF9-0456-3605-911D-D70A57E17A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897787" y="324259"/>
            <a:ext cx="861396" cy="1097254"/>
          </a:xfrm>
          <a:prstGeom prst="rect">
            <a:avLst/>
          </a:prstGeom>
        </p:spPr>
      </p:pic>
      <p:sp>
        <p:nvSpPr>
          <p:cNvPr id="38" name="Otsikko 1">
            <a:extLst>
              <a:ext uri="{FF2B5EF4-FFF2-40B4-BE49-F238E27FC236}">
                <a16:creationId xmlns:a16="http://schemas.microsoft.com/office/drawing/2014/main" id="{04AB9148-6977-DEEE-A3C9-313F1B9E7355}"/>
              </a:ext>
            </a:extLst>
          </p:cNvPr>
          <p:cNvSpPr txBox="1">
            <a:spLocks/>
          </p:cNvSpPr>
          <p:nvPr/>
        </p:nvSpPr>
        <p:spPr>
          <a:xfrm>
            <a:off x="445017" y="2151146"/>
            <a:ext cx="1859884" cy="7421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3200" b="1" i="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2/3 bkt</a:t>
            </a:r>
          </a:p>
        </p:txBody>
      </p:sp>
      <p:sp>
        <p:nvSpPr>
          <p:cNvPr id="47" name="Otsikko 1">
            <a:extLst>
              <a:ext uri="{FF2B5EF4-FFF2-40B4-BE49-F238E27FC236}">
                <a16:creationId xmlns:a16="http://schemas.microsoft.com/office/drawing/2014/main" id="{C85184D2-6B53-8FCD-23A2-C175B91FDB70}"/>
              </a:ext>
            </a:extLst>
          </p:cNvPr>
          <p:cNvSpPr txBox="1">
            <a:spLocks/>
          </p:cNvSpPr>
          <p:nvPr/>
        </p:nvSpPr>
        <p:spPr>
          <a:xfrm>
            <a:off x="3073809" y="2151146"/>
            <a:ext cx="4125643" cy="9167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2800" b="1" i="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3/4 % T&amp;K-menoista</a:t>
            </a:r>
          </a:p>
        </p:txBody>
      </p:sp>
      <p:sp>
        <p:nvSpPr>
          <p:cNvPr id="61" name="Otsikko 1">
            <a:extLst>
              <a:ext uri="{FF2B5EF4-FFF2-40B4-BE49-F238E27FC236}">
                <a16:creationId xmlns:a16="http://schemas.microsoft.com/office/drawing/2014/main" id="{3901C2B9-93E9-7EE6-C63D-89E992653187}"/>
              </a:ext>
            </a:extLst>
          </p:cNvPr>
          <p:cNvSpPr txBox="1">
            <a:spLocks/>
          </p:cNvSpPr>
          <p:nvPr/>
        </p:nvSpPr>
        <p:spPr>
          <a:xfrm>
            <a:off x="6852188" y="2162759"/>
            <a:ext cx="1952909" cy="7305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ts val="5080"/>
              </a:lnSpc>
              <a:spcBef>
                <a:spcPct val="0"/>
              </a:spcBef>
              <a:spcAft>
                <a:spcPts val="0"/>
              </a:spcAft>
              <a:buClrTx/>
              <a:buSzTx/>
              <a:buFontTx/>
              <a:buNone/>
              <a:tabLst/>
              <a:defRPr/>
            </a:pPr>
            <a:r>
              <a:rPr kumimoji="0" lang="fi-FI" sz="3200" b="1" i="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3 milj.</a:t>
            </a:r>
          </a:p>
        </p:txBody>
      </p:sp>
      <p:sp>
        <p:nvSpPr>
          <p:cNvPr id="62" name="Otsikko 1">
            <a:extLst>
              <a:ext uri="{FF2B5EF4-FFF2-40B4-BE49-F238E27FC236}">
                <a16:creationId xmlns:a16="http://schemas.microsoft.com/office/drawing/2014/main" id="{8BB2A52D-B834-391E-F05C-749B3EE154DC}"/>
              </a:ext>
            </a:extLst>
          </p:cNvPr>
          <p:cNvSpPr txBox="1">
            <a:spLocks/>
          </p:cNvSpPr>
          <p:nvPr/>
        </p:nvSpPr>
        <p:spPr>
          <a:xfrm>
            <a:off x="432816" y="4174762"/>
            <a:ext cx="2934589" cy="9167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Suomen suurin</a:t>
            </a:r>
          </a:p>
        </p:txBody>
      </p:sp>
      <p:sp>
        <p:nvSpPr>
          <p:cNvPr id="63" name="Otsikko 1">
            <a:extLst>
              <a:ext uri="{FF2B5EF4-FFF2-40B4-BE49-F238E27FC236}">
                <a16:creationId xmlns:a16="http://schemas.microsoft.com/office/drawing/2014/main" id="{DFCF2277-4BA3-BE29-B03F-C10C8E9FAA13}"/>
              </a:ext>
            </a:extLst>
          </p:cNvPr>
          <p:cNvSpPr txBox="1">
            <a:spLocks/>
          </p:cNvSpPr>
          <p:nvPr/>
        </p:nvSpPr>
        <p:spPr>
          <a:xfrm>
            <a:off x="3463270" y="4194289"/>
            <a:ext cx="3101099" cy="8471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Jopa 200 junaa</a:t>
            </a:r>
          </a:p>
        </p:txBody>
      </p:sp>
      <p:sp>
        <p:nvSpPr>
          <p:cNvPr id="64" name="Otsikko 1">
            <a:extLst>
              <a:ext uri="{FF2B5EF4-FFF2-40B4-BE49-F238E27FC236}">
                <a16:creationId xmlns:a16="http://schemas.microsoft.com/office/drawing/2014/main" id="{C1CFAA10-117E-01C6-7F5A-5E605CCD7411}"/>
              </a:ext>
            </a:extLst>
          </p:cNvPr>
          <p:cNvSpPr txBox="1">
            <a:spLocks/>
          </p:cNvSpPr>
          <p:nvPr/>
        </p:nvSpPr>
        <p:spPr>
          <a:xfrm>
            <a:off x="6775874" y="4203504"/>
            <a:ext cx="2361514" cy="9296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6,7 milj.</a:t>
            </a:r>
          </a:p>
        </p:txBody>
      </p:sp>
      <p:sp>
        <p:nvSpPr>
          <p:cNvPr id="67" name="Sisällön paikkamerkki 3">
            <a:extLst>
              <a:ext uri="{FF2B5EF4-FFF2-40B4-BE49-F238E27FC236}">
                <a16:creationId xmlns:a16="http://schemas.microsoft.com/office/drawing/2014/main" id="{F1A11947-3CE1-64CD-D8C5-20D3C9B4B030}"/>
              </a:ext>
            </a:extLst>
          </p:cNvPr>
          <p:cNvSpPr txBox="1">
            <a:spLocks/>
          </p:cNvSpPr>
          <p:nvPr/>
        </p:nvSpPr>
        <p:spPr>
          <a:xfrm>
            <a:off x="445018" y="2893329"/>
            <a:ext cx="2551102" cy="105280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rPr>
              <a:t>Valtaosa Suomen bruttokansantuotteesta syntyy pääradan varrella.</a:t>
            </a:r>
          </a:p>
        </p:txBody>
      </p:sp>
      <p:sp>
        <p:nvSpPr>
          <p:cNvPr id="68" name="Sisällön paikkamerkki 3">
            <a:extLst>
              <a:ext uri="{FF2B5EF4-FFF2-40B4-BE49-F238E27FC236}">
                <a16:creationId xmlns:a16="http://schemas.microsoft.com/office/drawing/2014/main" id="{2A67A3AE-F056-A503-A3D9-C6642683F8E0}"/>
              </a:ext>
            </a:extLst>
          </p:cNvPr>
          <p:cNvSpPr txBox="1">
            <a:spLocks/>
          </p:cNvSpPr>
          <p:nvPr/>
        </p:nvSpPr>
        <p:spPr>
          <a:xfrm>
            <a:off x="6852188" y="2894383"/>
            <a:ext cx="2030726" cy="105280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rPr>
              <a:t>Valtaosa suomalaisista asuu pääradan varrella.</a:t>
            </a:r>
          </a:p>
        </p:txBody>
      </p:sp>
      <p:sp>
        <p:nvSpPr>
          <p:cNvPr id="69" name="Sisällön paikkamerkki 3">
            <a:extLst>
              <a:ext uri="{FF2B5EF4-FFF2-40B4-BE49-F238E27FC236}">
                <a16:creationId xmlns:a16="http://schemas.microsoft.com/office/drawing/2014/main" id="{F7E8600E-DE75-4C93-0DC0-1E227F92205B}"/>
              </a:ext>
            </a:extLst>
          </p:cNvPr>
          <p:cNvSpPr txBox="1">
            <a:spLocks/>
          </p:cNvSpPr>
          <p:nvPr/>
        </p:nvSpPr>
        <p:spPr>
          <a:xfrm>
            <a:off x="3032326" y="2912784"/>
            <a:ext cx="3166594" cy="81221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rPr>
              <a:t>Valtaosa tutkimuksesta ja tuotekehityksestä tehdään pääradan varrella.</a:t>
            </a:r>
          </a:p>
        </p:txBody>
      </p:sp>
      <p:sp>
        <p:nvSpPr>
          <p:cNvPr id="70" name="Sisällön paikkamerkki 3">
            <a:extLst>
              <a:ext uri="{FF2B5EF4-FFF2-40B4-BE49-F238E27FC236}">
                <a16:creationId xmlns:a16="http://schemas.microsoft.com/office/drawing/2014/main" id="{FD6725AE-4EDA-4153-E6A9-0F91CBF9E92C}"/>
              </a:ext>
            </a:extLst>
          </p:cNvPr>
          <p:cNvSpPr txBox="1">
            <a:spLocks/>
          </p:cNvSpPr>
          <p:nvPr/>
        </p:nvSpPr>
        <p:spPr>
          <a:xfrm>
            <a:off x="445017" y="4870870"/>
            <a:ext cx="2802648" cy="105280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rPr>
              <a:t>Tampereen asema on jo nyt matkustajamäärältään Suomen suurin vaihtoasema.</a:t>
            </a:r>
          </a:p>
        </p:txBody>
      </p:sp>
      <p:sp>
        <p:nvSpPr>
          <p:cNvPr id="71" name="Sisällön paikkamerkki 3">
            <a:extLst>
              <a:ext uri="{FF2B5EF4-FFF2-40B4-BE49-F238E27FC236}">
                <a16:creationId xmlns:a16="http://schemas.microsoft.com/office/drawing/2014/main" id="{4809B075-929F-D8B7-3825-5B248C766104}"/>
              </a:ext>
            </a:extLst>
          </p:cNvPr>
          <p:cNvSpPr txBox="1">
            <a:spLocks/>
          </p:cNvSpPr>
          <p:nvPr/>
        </p:nvSpPr>
        <p:spPr>
          <a:xfrm>
            <a:off x="3583306" y="4890450"/>
            <a:ext cx="2976964" cy="105280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rPr>
              <a:t>Tampereen asemaa käyttää päivittäin jopa 200 junaa.</a:t>
            </a:r>
          </a:p>
        </p:txBody>
      </p:sp>
      <p:sp>
        <p:nvSpPr>
          <p:cNvPr id="72" name="Sisällön paikkamerkki 3">
            <a:extLst>
              <a:ext uri="{FF2B5EF4-FFF2-40B4-BE49-F238E27FC236}">
                <a16:creationId xmlns:a16="http://schemas.microsoft.com/office/drawing/2014/main" id="{469FD13E-C494-674A-5F44-FF0F7B38B693}"/>
              </a:ext>
            </a:extLst>
          </p:cNvPr>
          <p:cNvSpPr txBox="1">
            <a:spLocks/>
          </p:cNvSpPr>
          <p:nvPr/>
        </p:nvSpPr>
        <p:spPr>
          <a:xfrm>
            <a:off x="6775874" y="4870870"/>
            <a:ext cx="2561465" cy="105280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rPr>
              <a:t>Tampereen kohdalla tehdään vuosittain 6,7 miljoonaa matkaa.</a:t>
            </a:r>
          </a:p>
        </p:txBody>
      </p:sp>
      <p:cxnSp>
        <p:nvCxnSpPr>
          <p:cNvPr id="73" name="Straight Connector 72">
            <a:extLst>
              <a:ext uri="{FF2B5EF4-FFF2-40B4-BE49-F238E27FC236}">
                <a16:creationId xmlns:a16="http://schemas.microsoft.com/office/drawing/2014/main" id="{7282E1B4-1D4E-B353-6F57-AE5B190275D1}"/>
              </a:ext>
            </a:extLst>
          </p:cNvPr>
          <p:cNvCxnSpPr>
            <a:cxnSpLocks/>
          </p:cNvCxnSpPr>
          <p:nvPr/>
        </p:nvCxnSpPr>
        <p:spPr>
          <a:xfrm>
            <a:off x="522837" y="3926677"/>
            <a:ext cx="8446071" cy="19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468AE9-9D53-BD3A-524D-6789EE4C6C92}"/>
              </a:ext>
            </a:extLst>
          </p:cNvPr>
          <p:cNvCxnSpPr>
            <a:cxnSpLocks/>
          </p:cNvCxnSpPr>
          <p:nvPr/>
        </p:nvCxnSpPr>
        <p:spPr>
          <a:xfrm flipV="1">
            <a:off x="2861873" y="2353478"/>
            <a:ext cx="0" cy="1328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80C5AE8-8B8C-3D88-F48A-25FD5AFFD4AE}"/>
              </a:ext>
            </a:extLst>
          </p:cNvPr>
          <p:cNvCxnSpPr>
            <a:cxnSpLocks/>
          </p:cNvCxnSpPr>
          <p:nvPr/>
        </p:nvCxnSpPr>
        <p:spPr>
          <a:xfrm flipV="1">
            <a:off x="6662450" y="2412282"/>
            <a:ext cx="0" cy="1328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4C38031-D6F2-2FCC-B730-D0388F545219}"/>
              </a:ext>
            </a:extLst>
          </p:cNvPr>
          <p:cNvCxnSpPr>
            <a:cxnSpLocks/>
          </p:cNvCxnSpPr>
          <p:nvPr/>
        </p:nvCxnSpPr>
        <p:spPr>
          <a:xfrm flipV="1">
            <a:off x="3381011" y="4206945"/>
            <a:ext cx="0" cy="16074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0C7D8B0-047F-124F-54DD-283A2D464731}"/>
              </a:ext>
            </a:extLst>
          </p:cNvPr>
          <p:cNvCxnSpPr>
            <a:cxnSpLocks/>
          </p:cNvCxnSpPr>
          <p:nvPr/>
        </p:nvCxnSpPr>
        <p:spPr>
          <a:xfrm flipV="1">
            <a:off x="6585823" y="4206945"/>
            <a:ext cx="0" cy="16074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4F5E17B4-E984-1537-C0A4-42492B4D6389}"/>
              </a:ext>
            </a:extLst>
          </p:cNvPr>
          <p:cNvSpPr/>
          <p:nvPr/>
        </p:nvSpPr>
        <p:spPr>
          <a:xfrm>
            <a:off x="9388445" y="2268849"/>
            <a:ext cx="2803555" cy="34757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1">
              <a:ln>
                <a:noFill/>
              </a:ln>
              <a:solidFill>
                <a:srgbClr val="FFFFFF"/>
              </a:solidFill>
              <a:effectLst/>
              <a:uLnTx/>
              <a:uFillTx/>
              <a:latin typeface="Calibri" panose="020F0502020204030204" pitchFamily="34" charset="0"/>
              <a:cs typeface="Calibri" panose="020F0502020204030204" pitchFamily="34" charset="0"/>
            </a:endParaRPr>
          </a:p>
        </p:txBody>
      </p:sp>
      <p:sp>
        <p:nvSpPr>
          <p:cNvPr id="88" name="Sisällön paikkamerkki 3">
            <a:extLst>
              <a:ext uri="{FF2B5EF4-FFF2-40B4-BE49-F238E27FC236}">
                <a16:creationId xmlns:a16="http://schemas.microsoft.com/office/drawing/2014/main" id="{3323F39C-22DC-D3A4-DA79-380494ABAE79}"/>
              </a:ext>
            </a:extLst>
          </p:cNvPr>
          <p:cNvSpPr txBox="1">
            <a:spLocks/>
          </p:cNvSpPr>
          <p:nvPr/>
        </p:nvSpPr>
        <p:spPr>
          <a:xfrm>
            <a:off x="9570628" y="2923156"/>
            <a:ext cx="2603441" cy="278558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i="0" u="none" strike="noStrike" kern="1200" cap="none" spc="0" normalizeH="0" baseline="0" noProof="1">
                <a:ln>
                  <a:noFill/>
                </a:ln>
                <a:solidFill>
                  <a:srgbClr val="437071"/>
                </a:solidFill>
                <a:effectLst/>
                <a:uLnTx/>
                <a:uFillTx/>
                <a:latin typeface="Calibri" panose="020F0502020204030204" pitchFamily="34" charset="0"/>
                <a:cs typeface="Calibri" panose="020F0502020204030204" pitchFamily="34" charset="0"/>
              </a:rPr>
              <a:t>Kaukojunaliikenteen matkamäärien arvioidaan kasvavan huomattavasti vuoteen 2050 mennessä. </a:t>
            </a:r>
          </a:p>
          <a:p>
            <a:pPr marL="0" marR="0" lvl="0" indent="0" algn="l" defTabSz="914400" rtl="0" eaLnBrk="1" fontAlgn="auto" latinLnBrk="0" hangingPunct="1">
              <a:lnSpc>
                <a:spcPct val="90000"/>
              </a:lnSpc>
              <a:spcBef>
                <a:spcPts val="1000"/>
              </a:spcBef>
              <a:spcAft>
                <a:spcPts val="0"/>
              </a:spcAft>
              <a:buClr>
                <a:srgbClr val="DA8A2A"/>
              </a:buClr>
              <a:buSzTx/>
              <a:buFont typeface="Arial" panose="020B0604020202020204" pitchFamily="34" charset="0"/>
              <a:buNone/>
              <a:tabLst/>
              <a:defRPr/>
            </a:pPr>
            <a:r>
              <a:rPr kumimoji="0" lang="fi-FI" sz="1400" i="0" u="none" strike="noStrike" kern="1200" cap="none" spc="0" normalizeH="0" baseline="0" noProof="1">
                <a:ln>
                  <a:noFill/>
                </a:ln>
                <a:solidFill>
                  <a:srgbClr val="437071"/>
                </a:solidFill>
                <a:effectLst/>
                <a:uLnTx/>
                <a:uFillTx/>
                <a:latin typeface="Calibri" panose="020F0502020204030204" pitchFamily="34" charset="0"/>
                <a:cs typeface="Calibri" panose="020F0502020204030204" pitchFamily="34" charset="0"/>
              </a:rPr>
              <a:t>Kasvu on vahvaa jo vuoteen 2030. Kasvun arvioidaan kohdistuvan erityisesti pääradalle ja Helsinki-Tampere-välille.</a:t>
            </a:r>
          </a:p>
        </p:txBody>
      </p:sp>
      <p:pic>
        <p:nvPicPr>
          <p:cNvPr id="89" name="Graphic 88" descr="Streetcar outline">
            <a:extLst>
              <a:ext uri="{FF2B5EF4-FFF2-40B4-BE49-F238E27FC236}">
                <a16:creationId xmlns:a16="http://schemas.microsoft.com/office/drawing/2014/main" id="{B33919C4-B5E2-109E-4943-D9613C150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0524" y="2436412"/>
            <a:ext cx="421622" cy="421622"/>
          </a:xfrm>
          <a:prstGeom prst="rect">
            <a:avLst/>
          </a:prstGeom>
        </p:spPr>
      </p:pic>
    </p:spTree>
    <p:extLst>
      <p:ext uri="{BB962C8B-B14F-4D97-AF65-F5344CB8AC3E}">
        <p14:creationId xmlns:p14="http://schemas.microsoft.com/office/powerpoint/2010/main" val="66699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BC38A0-0CC6-654D-D029-46C7EAD00BFC}"/>
              </a:ext>
            </a:extLst>
          </p:cNvPr>
          <p:cNvSpPr/>
          <p:nvPr/>
        </p:nvSpPr>
        <p:spPr>
          <a:xfrm>
            <a:off x="339186" y="1472872"/>
            <a:ext cx="5567343" cy="25569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28FDAF31-040C-7D83-DB01-6A1ADD157A26}"/>
              </a:ext>
            </a:extLst>
          </p:cNvPr>
          <p:cNvSpPr/>
          <p:nvPr/>
        </p:nvSpPr>
        <p:spPr>
          <a:xfrm>
            <a:off x="6075582" y="1472873"/>
            <a:ext cx="5777229" cy="25569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rPr>
              <a:t> </a:t>
            </a:r>
          </a:p>
        </p:txBody>
      </p:sp>
      <p:sp>
        <p:nvSpPr>
          <p:cNvPr id="5" name="Rectangle 4">
            <a:extLst>
              <a:ext uri="{FF2B5EF4-FFF2-40B4-BE49-F238E27FC236}">
                <a16:creationId xmlns:a16="http://schemas.microsoft.com/office/drawing/2014/main" id="{83567634-CC0B-CC45-D3AE-EDC14290ECD9}"/>
              </a:ext>
            </a:extLst>
          </p:cNvPr>
          <p:cNvSpPr/>
          <p:nvPr/>
        </p:nvSpPr>
        <p:spPr>
          <a:xfrm>
            <a:off x="339186" y="4157765"/>
            <a:ext cx="5567342" cy="2264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B4387980-4C60-EA62-DE23-6B165DD00F59}"/>
              </a:ext>
            </a:extLst>
          </p:cNvPr>
          <p:cNvSpPr/>
          <p:nvPr/>
        </p:nvSpPr>
        <p:spPr>
          <a:xfrm>
            <a:off x="6075581" y="4157765"/>
            <a:ext cx="5777229" cy="2264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rPr>
              <a:t> </a:t>
            </a:r>
          </a:p>
        </p:txBody>
      </p:sp>
      <p:pic>
        <p:nvPicPr>
          <p:cNvPr id="41" name="Picture 40">
            <a:extLst>
              <a:ext uri="{FF2B5EF4-FFF2-40B4-BE49-F238E27FC236}">
                <a16:creationId xmlns:a16="http://schemas.microsoft.com/office/drawing/2014/main" id="{9BFC29CD-5E4F-DDF8-FFB9-2B624B3734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84870" y="188640"/>
            <a:ext cx="767942" cy="978212"/>
          </a:xfrm>
          <a:prstGeom prst="rect">
            <a:avLst/>
          </a:prstGeom>
        </p:spPr>
      </p:pic>
      <p:sp>
        <p:nvSpPr>
          <p:cNvPr id="31" name="Otsikko 1">
            <a:extLst>
              <a:ext uri="{FF2B5EF4-FFF2-40B4-BE49-F238E27FC236}">
                <a16:creationId xmlns:a16="http://schemas.microsoft.com/office/drawing/2014/main" id="{B4CAEB9B-A278-6E8C-2097-7066C0C7F61B}"/>
              </a:ext>
            </a:extLst>
          </p:cNvPr>
          <p:cNvSpPr txBox="1">
            <a:spLocks/>
          </p:cNvSpPr>
          <p:nvPr/>
        </p:nvSpPr>
        <p:spPr>
          <a:xfrm>
            <a:off x="1986759" y="617239"/>
            <a:ext cx="8218482" cy="6018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baseline="0">
                <a:solidFill>
                  <a:schemeClr val="tx2"/>
                </a:solidFill>
                <a:latin typeface="Calibri Light" panose="020F0302020204030204" pitchFamily="34" charset="0"/>
                <a:ea typeface="+mj-ea"/>
                <a:cs typeface="Calibri Light" panose="020F03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1">
                <a:ln>
                  <a:noFill/>
                </a:ln>
                <a:solidFill>
                  <a:srgbClr val="315454"/>
                </a:solidFill>
                <a:effectLst/>
                <a:uLnTx/>
                <a:uFillTx/>
                <a:latin typeface="Calibri" panose="020F0502020204030204" pitchFamily="34" charset="0"/>
                <a:cs typeface="Calibri" panose="020F0502020204030204" pitchFamily="34" charset="0"/>
              </a:rPr>
              <a:t>Uuden edellä – kestävää kasvua Suomeen  </a:t>
            </a:r>
          </a:p>
        </p:txBody>
      </p:sp>
      <p:sp>
        <p:nvSpPr>
          <p:cNvPr id="14" name="Sisällön paikkamerkki 2">
            <a:extLst>
              <a:ext uri="{FF2B5EF4-FFF2-40B4-BE49-F238E27FC236}">
                <a16:creationId xmlns:a16="http://schemas.microsoft.com/office/drawing/2014/main" id="{198B8704-62D0-A5DA-8B3E-BA7B53D1646A}"/>
              </a:ext>
            </a:extLst>
          </p:cNvPr>
          <p:cNvSpPr txBox="1">
            <a:spLocks/>
          </p:cNvSpPr>
          <p:nvPr/>
        </p:nvSpPr>
        <p:spPr>
          <a:xfrm>
            <a:off x="470299" y="1774156"/>
            <a:ext cx="5325020" cy="2139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20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Suomen liikenteen solmukohta </a:t>
            </a:r>
            <a:endParaRPr kumimoji="0" lang="fi-FI" sz="1400" b="1" i="0" u="none" strike="noStrike" kern="1200" cap="none" spc="0" normalizeH="0" baseline="0" noProof="1">
              <a:ln>
                <a:noFill/>
              </a:ln>
              <a:solidFill>
                <a:srgbClr val="213839"/>
              </a:solidFill>
              <a:effectLst/>
              <a:uLnTx/>
              <a:uFillTx/>
              <a:latin typeface="Calibri" panose="020F0502020204030204" pitchFamily="34" charset="0"/>
              <a:ea typeface="Calibri Light" panose="020F03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600" b="0" i="0" u="none" strike="noStrike" kern="1200" cap="none" spc="0" normalizeH="0" baseline="0" noProof="1">
                <a:ln>
                  <a:noFill/>
                </a:ln>
                <a:solidFill>
                  <a:srgbClr val="213839"/>
                </a:solidFill>
                <a:effectLst/>
                <a:uLnTx/>
                <a:uFillTx/>
                <a:latin typeface="Calibri" panose="020F0502020204030204" pitchFamily="34" charset="0"/>
                <a:ea typeface="Calibri Light" panose="020F0302020204030204" pitchFamily="34" charset="0"/>
                <a:cs typeface="Calibri" panose="020F0502020204030204" pitchFamily="34" charset="0"/>
              </a:rPr>
              <a:t>Suomen keskeisimmän liikenteen risteysalueen kehittäminen vahvistaa työvoiman liikkuvuutta, elinkeinoelämän kuljetuksia ja huoltovarmuutta koko maassa. Pääradan lisäkapasiteetti, järjestelyratapihan siirto, vt 3 ja vt 12 kehittäminen sekä Tampere–Pirkkalan lentoaseman aseman vahvistaminen TEN-T-verkossa tukevat kansallista saavutettavuutta ja vientiä. Kytketään </a:t>
            </a:r>
            <a:r>
              <a:rPr kumimoji="0" lang="fi-FI" sz="16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Suomi vahvemmin osaksi Pohjanmeri-Itämeri-käytävään.</a:t>
            </a:r>
          </a:p>
        </p:txBody>
      </p:sp>
      <p:sp>
        <p:nvSpPr>
          <p:cNvPr id="15" name="Sisällön paikkamerkki 2">
            <a:extLst>
              <a:ext uri="{FF2B5EF4-FFF2-40B4-BE49-F238E27FC236}">
                <a16:creationId xmlns:a16="http://schemas.microsoft.com/office/drawing/2014/main" id="{6C0F38DA-158C-DE98-7025-F7DCE5875E4A}"/>
              </a:ext>
            </a:extLst>
          </p:cNvPr>
          <p:cNvSpPr txBox="1">
            <a:spLocks/>
          </p:cNvSpPr>
          <p:nvPr/>
        </p:nvSpPr>
        <p:spPr>
          <a:xfrm>
            <a:off x="6156971" y="1768631"/>
            <a:ext cx="5613723" cy="20142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20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Uudistuva teollisuus ja </a:t>
            </a:r>
            <a:r>
              <a:rPr kumimoji="0" lang="fi-FI" sz="20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kaksikäyttöteknologiat</a:t>
            </a:r>
            <a:endParaRPr kumimoji="0" lang="fi-FI" sz="14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6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Pirkanmaan vahva teollinen perusta sekä puolijohde-, data- ja tekoälyosaaminen tukevat teollisuuden uudistumista ja strategisten murrosteknologioiden kehittämistä. TKI-rahoituksen vaikuttava kohdentaminen, pk-yritysten kytkeytyminen ekosysteemeihin sekä sähköverkon kapasiteetin vahvistaminen mahdollistavat investointien toteutumisen ja uuden kasvun syntymisen.</a:t>
            </a:r>
          </a:p>
        </p:txBody>
      </p:sp>
      <p:sp>
        <p:nvSpPr>
          <p:cNvPr id="16" name="Sisällön paikkamerkki 2">
            <a:extLst>
              <a:ext uri="{FF2B5EF4-FFF2-40B4-BE49-F238E27FC236}">
                <a16:creationId xmlns:a16="http://schemas.microsoft.com/office/drawing/2014/main" id="{F7DAC2C9-6EE0-1AAC-25C3-768FE5B17C9A}"/>
              </a:ext>
            </a:extLst>
          </p:cNvPr>
          <p:cNvSpPr txBox="1">
            <a:spLocks/>
          </p:cNvSpPr>
          <p:nvPr/>
        </p:nvSpPr>
        <p:spPr>
          <a:xfrm>
            <a:off x="6340839" y="4411853"/>
            <a:ext cx="5329834" cy="16185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20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Alueen vetovoima</a:t>
            </a:r>
            <a:endParaRPr kumimoji="0" lang="fi-FI" sz="14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6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Suurten kaupunkiseutujen kehittäminen on koko Suomen kasvun edellytys. MAL-sopimusmenettelyn jatkaminen, toimivat joukkoliikenneratkaisut, ekosysteemisopimukset sekä luovan talouden ja elämysteollisuuden kasvun tukeminen vahvistavat Pirkanmaan vetovoimaa osaajien, yritysten ja investointien näkökulmasta.</a:t>
            </a:r>
          </a:p>
        </p:txBody>
      </p:sp>
      <p:sp>
        <p:nvSpPr>
          <p:cNvPr id="3" name="Sisällön paikkamerkki 2">
            <a:extLst>
              <a:ext uri="{FF2B5EF4-FFF2-40B4-BE49-F238E27FC236}">
                <a16:creationId xmlns:a16="http://schemas.microsoft.com/office/drawing/2014/main" id="{558F1EBD-93CB-B980-B253-0F011234CDA7}"/>
              </a:ext>
            </a:extLst>
          </p:cNvPr>
          <p:cNvSpPr txBox="1">
            <a:spLocks/>
          </p:cNvSpPr>
          <p:nvPr/>
        </p:nvSpPr>
        <p:spPr>
          <a:xfrm>
            <a:off x="520599" y="4411550"/>
            <a:ext cx="5114082" cy="16188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20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Maailmaa muuttavat osaajat</a:t>
            </a:r>
            <a:endParaRPr kumimoji="0" lang="fi-FI" sz="2000" b="1"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endParaRPr>
          </a:p>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6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Kasvukeskusten kyky kouluttaa osaajia ratkaisee Suomen talouskasvun edellytykset. Ammatillisen koulutuksen ja korkeakoulutuksen rahoituksen vahvistaminen, jatkuvan oppimisen ratkaisut sekä työ- ja koulutusperäisen maahanmuuton sujuvoittaminen turvaavat työvoiman saatavuuden ja yritysten uudistumiskyvyn.</a:t>
            </a:r>
          </a:p>
        </p:txBody>
      </p:sp>
    </p:spTree>
    <p:extLst>
      <p:ext uri="{BB962C8B-B14F-4D97-AF65-F5344CB8AC3E}">
        <p14:creationId xmlns:p14="http://schemas.microsoft.com/office/powerpoint/2010/main" val="124427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C3194-694E-A46B-D8F7-59A2D749F98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00DFED-9D6C-8332-5B94-56A53154B28B}"/>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4758266" y="-9939"/>
            <a:ext cx="7433733" cy="6878099"/>
          </a:xfrm>
          <a:prstGeom prst="rect">
            <a:avLst/>
          </a:prstGeom>
        </p:spPr>
      </p:pic>
      <p:sp>
        <p:nvSpPr>
          <p:cNvPr id="8" name="Snip Single Corner of Rectangle 7">
            <a:extLst>
              <a:ext uri="{FF2B5EF4-FFF2-40B4-BE49-F238E27FC236}">
                <a16:creationId xmlns:a16="http://schemas.microsoft.com/office/drawing/2014/main" id="{6E660641-221C-CBF4-325A-FBD0AC751C49}"/>
              </a:ext>
            </a:extLst>
          </p:cNvPr>
          <p:cNvSpPr>
            <a:spLocks noGrp="1" noRot="1" noMove="1" noResize="1" noEditPoints="1" noAdjustHandles="1" noChangeArrowheads="1" noChangeShapeType="1"/>
          </p:cNvSpPr>
          <p:nvPr/>
        </p:nvSpPr>
        <p:spPr>
          <a:xfrm>
            <a:off x="-73140" y="-9939"/>
            <a:ext cx="6033673"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endParaRPr>
          </a:p>
        </p:txBody>
      </p:sp>
      <p:sp>
        <p:nvSpPr>
          <p:cNvPr id="2" name="Otsikko 1">
            <a:extLst>
              <a:ext uri="{FF2B5EF4-FFF2-40B4-BE49-F238E27FC236}">
                <a16:creationId xmlns:a16="http://schemas.microsoft.com/office/drawing/2014/main" id="{883C3424-30CA-6D5E-F048-F1E9ABB35302}"/>
              </a:ext>
            </a:extLst>
          </p:cNvPr>
          <p:cNvSpPr>
            <a:spLocks noGrp="1"/>
          </p:cNvSpPr>
          <p:nvPr>
            <p:ph type="title"/>
          </p:nvPr>
        </p:nvSpPr>
        <p:spPr>
          <a:xfrm>
            <a:off x="591509" y="1633729"/>
            <a:ext cx="4431754" cy="749440"/>
          </a:xfrm>
          <a:noFill/>
        </p:spPr>
        <p:txBody>
          <a:bodyPr>
            <a:noAutofit/>
          </a:bodyPr>
          <a:lstStyle/>
          <a:p>
            <a:r>
              <a:rPr lang="fi-FI" sz="3200" dirty="0">
                <a:solidFill>
                  <a:schemeClr val="accent1"/>
                </a:solidFill>
                <a:latin typeface="Calibri" panose="020F0502020204030204" pitchFamily="34" charset="0"/>
                <a:cs typeface="Calibri" panose="020F0502020204030204" pitchFamily="34" charset="0"/>
              </a:rPr>
              <a:t>Koulutuspaikkojen kasvava kysyntä</a:t>
            </a:r>
            <a:endParaRPr lang="fi-FI" dirty="0">
              <a:solidFill>
                <a:schemeClr val="accent1"/>
              </a:solidFill>
              <a:latin typeface="Calibri" panose="020F0502020204030204" pitchFamily="34" charset="0"/>
              <a:cs typeface="Calibri" panose="020F0502020204030204" pitchFamily="34" charset="0"/>
            </a:endParaRPr>
          </a:p>
        </p:txBody>
      </p:sp>
      <p:sp>
        <p:nvSpPr>
          <p:cNvPr id="4" name="Sisällön paikkamerkki 2">
            <a:extLst>
              <a:ext uri="{FF2B5EF4-FFF2-40B4-BE49-F238E27FC236}">
                <a16:creationId xmlns:a16="http://schemas.microsoft.com/office/drawing/2014/main" id="{17196006-676E-AD92-EABE-0049FAC8D7C4}"/>
              </a:ext>
            </a:extLst>
          </p:cNvPr>
          <p:cNvSpPr txBox="1">
            <a:spLocks/>
          </p:cNvSpPr>
          <p:nvPr/>
        </p:nvSpPr>
        <p:spPr>
          <a:xfrm>
            <a:off x="591508" y="2607361"/>
            <a:ext cx="4666292" cy="3209401"/>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6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Kasvukeskusten on pystyttävä kouluttamaan riittävästi osaajia. Laadukas koulutus on Suomen menestyksen takuu. Kasvukeskusten haasteena on vastata koulutuspaikkojen kasvavaan kysyntään. Työn murros ja nopeasti kasvavat palvelutarpeet kohdistuvat erityisesti kasvukeskuksiin ja niiden työllisyysalueisiin. Nykyiset rahoitus- ja ohjausmallit eivät ole riittävän ennakoivia tai joustavia vastaamaan kasvukeskusten nopeasti muuttuviin osaamistarpeisiin. Tämä heikentää työvoiman saatavuutta ja talouskasvun edellytyksiä juuri niillä alueilla, joilla kasvu syntyy.</a:t>
            </a:r>
            <a:endParaRPr kumimoji="0" lang="fi-FI" sz="160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557BC73-9F36-209C-681F-9C93BE1C21E2}"/>
              </a:ext>
            </a:extLst>
          </p:cNvPr>
          <p:cNvSpPr txBox="1"/>
          <p:nvPr/>
        </p:nvSpPr>
        <p:spPr>
          <a:xfrm>
            <a:off x="781183" y="617712"/>
            <a:ext cx="619539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40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MAAILMAA MUUTTAVAT OSAAJAT</a:t>
            </a:r>
            <a:endParaRPr kumimoji="0" lang="fi-FI" sz="1400" u="none" strike="noStrike" kern="1200" cap="none" spc="0" normalizeH="0" baseline="0" noProof="1">
              <a:ln>
                <a:noFill/>
              </a:ln>
              <a:solidFill>
                <a:schemeClr val="accent1"/>
              </a:solidFill>
              <a:effectLst/>
              <a:uLnTx/>
              <a:uFillTx/>
              <a:latin typeface="Calibri" panose="020F0502020204030204" pitchFamily="34" charset="0"/>
              <a:ea typeface="Calibri Light"/>
              <a:cs typeface="Calibri" panose="020F0502020204030204" pitchFamily="34" charset="0"/>
            </a:endParaRPr>
          </a:p>
        </p:txBody>
      </p:sp>
      <p:pic>
        <p:nvPicPr>
          <p:cNvPr id="11" name="Graphic 10">
            <a:extLst>
              <a:ext uri="{FF2B5EF4-FFF2-40B4-BE49-F238E27FC236}">
                <a16:creationId xmlns:a16="http://schemas.microsoft.com/office/drawing/2014/main" id="{335D841E-AD15-E923-09C8-E5D252D7B2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08" y="588553"/>
            <a:ext cx="177800" cy="368300"/>
          </a:xfrm>
          <a:prstGeom prst="rect">
            <a:avLst/>
          </a:prstGeom>
        </p:spPr>
      </p:pic>
      <p:sp>
        <p:nvSpPr>
          <p:cNvPr id="17" name="Right Triangle 16">
            <a:extLst>
              <a:ext uri="{FF2B5EF4-FFF2-40B4-BE49-F238E27FC236}">
                <a16:creationId xmlns:a16="http://schemas.microsoft.com/office/drawing/2014/main" id="{802D3E9A-4A79-A6C0-45B4-56D198BBD3E1}"/>
              </a:ext>
            </a:extLst>
          </p:cNvPr>
          <p:cNvSpPr>
            <a:spLocks noGrp="1" noRot="1" noMove="1" noResize="1" noEditPoints="1" noAdjustHandles="1" noChangeArrowheads="1" noChangeShapeType="1"/>
          </p:cNvSpPr>
          <p:nvPr/>
        </p:nvSpPr>
        <p:spPr>
          <a:xfrm rot="16200000">
            <a:off x="10089207" y="4765366"/>
            <a:ext cx="2102794" cy="2102794"/>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F7331F8F-6E0F-8091-E020-685699DD7F73}"/>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11383649" y="5930223"/>
            <a:ext cx="567208" cy="722515"/>
          </a:xfrm>
          <a:prstGeom prst="rect">
            <a:avLst/>
          </a:prstGeom>
        </p:spPr>
      </p:pic>
    </p:spTree>
    <p:extLst>
      <p:ext uri="{BB962C8B-B14F-4D97-AF65-F5344CB8AC3E}">
        <p14:creationId xmlns:p14="http://schemas.microsoft.com/office/powerpoint/2010/main" val="378363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C0BDD6D-23C6-F14E-23E5-907FCC43BEF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F1540CE-84C0-07E8-6BC4-BDC8A45239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84870" y="443582"/>
            <a:ext cx="767942" cy="978212"/>
          </a:xfrm>
          <a:prstGeom prst="rect">
            <a:avLst/>
          </a:prstGeom>
        </p:spPr>
      </p:pic>
      <p:sp>
        <p:nvSpPr>
          <p:cNvPr id="7" name="Rectangle 6">
            <a:extLst>
              <a:ext uri="{FF2B5EF4-FFF2-40B4-BE49-F238E27FC236}">
                <a16:creationId xmlns:a16="http://schemas.microsoft.com/office/drawing/2014/main" id="{495EFC6A-38F5-0453-940A-A839EEDDCED2}"/>
              </a:ext>
            </a:extLst>
          </p:cNvPr>
          <p:cNvSpPr/>
          <p:nvPr/>
        </p:nvSpPr>
        <p:spPr>
          <a:xfrm>
            <a:off x="740451" y="1869605"/>
            <a:ext cx="4011939" cy="1119256"/>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Nostetaan korkeakoulujen rahoitusta ja keskitetään korkeakoulutusta kasvukeskuksiin. Korkeakouluille suunnatusta rahoituksesta tehdään ennustettavaa ja pitkäjänteistä. </a:t>
            </a:r>
          </a:p>
        </p:txBody>
      </p:sp>
      <p:pic>
        <p:nvPicPr>
          <p:cNvPr id="9" name="Graphic 8">
            <a:extLst>
              <a:ext uri="{FF2B5EF4-FFF2-40B4-BE49-F238E27FC236}">
                <a16:creationId xmlns:a16="http://schemas.microsoft.com/office/drawing/2014/main" id="{43BA882C-4C00-27B1-E0F2-321840364B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873" y="1835615"/>
            <a:ext cx="260317" cy="539228"/>
          </a:xfrm>
          <a:prstGeom prst="rect">
            <a:avLst/>
          </a:prstGeom>
        </p:spPr>
      </p:pic>
      <p:sp>
        <p:nvSpPr>
          <p:cNvPr id="10" name="Rectangle 9">
            <a:extLst>
              <a:ext uri="{FF2B5EF4-FFF2-40B4-BE49-F238E27FC236}">
                <a16:creationId xmlns:a16="http://schemas.microsoft.com/office/drawing/2014/main" id="{FE734D3E-926A-FB2F-1115-D61158B5D527}"/>
              </a:ext>
            </a:extLst>
          </p:cNvPr>
          <p:cNvSpPr/>
          <p:nvPr/>
        </p:nvSpPr>
        <p:spPr>
          <a:xfrm>
            <a:off x="5259003" y="1869605"/>
            <a:ext cx="2270293" cy="1119256"/>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Kehitetään toimiva työllisyyttä tukeva jatkuvan oppimisen rahoitusmalli.</a:t>
            </a:r>
          </a:p>
        </p:txBody>
      </p:sp>
      <p:pic>
        <p:nvPicPr>
          <p:cNvPr id="11" name="Graphic 10">
            <a:extLst>
              <a:ext uri="{FF2B5EF4-FFF2-40B4-BE49-F238E27FC236}">
                <a16:creationId xmlns:a16="http://schemas.microsoft.com/office/drawing/2014/main" id="{AA3A8626-1926-0DD9-A336-E91D08BF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2572" y="1835615"/>
            <a:ext cx="260317" cy="539228"/>
          </a:xfrm>
          <a:prstGeom prst="rect">
            <a:avLst/>
          </a:prstGeom>
        </p:spPr>
      </p:pic>
      <p:sp>
        <p:nvSpPr>
          <p:cNvPr id="13" name="Rectangle 12">
            <a:extLst>
              <a:ext uri="{FF2B5EF4-FFF2-40B4-BE49-F238E27FC236}">
                <a16:creationId xmlns:a16="http://schemas.microsoft.com/office/drawing/2014/main" id="{8591CE76-742C-7BE2-2B2A-C8342F732C74}"/>
              </a:ext>
            </a:extLst>
          </p:cNvPr>
          <p:cNvSpPr/>
          <p:nvPr/>
        </p:nvSpPr>
        <p:spPr>
          <a:xfrm>
            <a:off x="8049298" y="1869605"/>
            <a:ext cx="3760536" cy="1119256"/>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Lisätään ammatillisen aikuiskoulutuksen rahoitusta kasvumaakunnissa sekä uudistetaan koulutusta tarvelähtöisemmäksi, työvoiman saatavuuden varmistamiseksi. </a:t>
            </a:r>
          </a:p>
        </p:txBody>
      </p:sp>
      <p:pic>
        <p:nvPicPr>
          <p:cNvPr id="15" name="Graphic 14">
            <a:extLst>
              <a:ext uri="{FF2B5EF4-FFF2-40B4-BE49-F238E27FC236}">
                <a16:creationId xmlns:a16="http://schemas.microsoft.com/office/drawing/2014/main" id="{F8E022AF-E889-5B9F-58F3-7A43E67C72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3305" y="1835615"/>
            <a:ext cx="260317" cy="539228"/>
          </a:xfrm>
          <a:prstGeom prst="rect">
            <a:avLst/>
          </a:prstGeom>
        </p:spPr>
      </p:pic>
      <p:sp>
        <p:nvSpPr>
          <p:cNvPr id="16" name="Rectangle 15">
            <a:extLst>
              <a:ext uri="{FF2B5EF4-FFF2-40B4-BE49-F238E27FC236}">
                <a16:creationId xmlns:a16="http://schemas.microsoft.com/office/drawing/2014/main" id="{EB1EB4C5-DD1B-AF65-0E52-E9FC3C8E6EE5}"/>
              </a:ext>
            </a:extLst>
          </p:cNvPr>
          <p:cNvSpPr/>
          <p:nvPr/>
        </p:nvSpPr>
        <p:spPr>
          <a:xfrm>
            <a:off x="740451" y="3255042"/>
            <a:ext cx="4837677" cy="100511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Varmistetaan, että kasvumaakuntien työllisyysalueille suunnataan riittävät taloudelliset mahdollisuudet vastata työn murroksesta johtuvaan osaamisen kehittämiseen ja tarvittavaan uudelleenkoulutukseen. </a:t>
            </a:r>
          </a:p>
        </p:txBody>
      </p:sp>
      <p:pic>
        <p:nvPicPr>
          <p:cNvPr id="17" name="Graphic 16">
            <a:extLst>
              <a:ext uri="{FF2B5EF4-FFF2-40B4-BE49-F238E27FC236}">
                <a16:creationId xmlns:a16="http://schemas.microsoft.com/office/drawing/2014/main" id="{95EFF3E4-9283-4CC5-E190-95465FD24D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873" y="3233871"/>
            <a:ext cx="260317" cy="539228"/>
          </a:xfrm>
          <a:prstGeom prst="rect">
            <a:avLst/>
          </a:prstGeom>
        </p:spPr>
      </p:pic>
      <p:sp>
        <p:nvSpPr>
          <p:cNvPr id="18" name="Rectangle 17">
            <a:extLst>
              <a:ext uri="{FF2B5EF4-FFF2-40B4-BE49-F238E27FC236}">
                <a16:creationId xmlns:a16="http://schemas.microsoft.com/office/drawing/2014/main" id="{11779645-4837-0614-7960-B920BDFED3E7}"/>
              </a:ext>
            </a:extLst>
          </p:cNvPr>
          <p:cNvSpPr/>
          <p:nvPr/>
        </p:nvSpPr>
        <p:spPr>
          <a:xfrm>
            <a:off x="6302462" y="3255042"/>
            <a:ext cx="5507372" cy="100511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Vahvistetaan erityisesti oppivelvollisille riittävä määrä lähiopetusta ammatillisessa koulutuksessa ja nostetaan opetuksen vaatimustasoa. Vähennetään perustutkintojen määrää ja lisätään mahdollisuuksia erikoistua tutkintojen sisällä työelämän tarpeiden mukaisesti. </a:t>
            </a:r>
          </a:p>
        </p:txBody>
      </p:sp>
      <p:pic>
        <p:nvPicPr>
          <p:cNvPr id="19" name="Graphic 18">
            <a:extLst>
              <a:ext uri="{FF2B5EF4-FFF2-40B4-BE49-F238E27FC236}">
                <a16:creationId xmlns:a16="http://schemas.microsoft.com/office/drawing/2014/main" id="{38C2CC52-D002-529A-2355-E7A6C8A497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4080" y="3233871"/>
            <a:ext cx="260317" cy="539228"/>
          </a:xfrm>
          <a:prstGeom prst="rect">
            <a:avLst/>
          </a:prstGeom>
        </p:spPr>
      </p:pic>
      <p:sp>
        <p:nvSpPr>
          <p:cNvPr id="20" name="Rectangle 19">
            <a:extLst>
              <a:ext uri="{FF2B5EF4-FFF2-40B4-BE49-F238E27FC236}">
                <a16:creationId xmlns:a16="http://schemas.microsoft.com/office/drawing/2014/main" id="{38B573A8-281A-8AE7-BFA7-DE9BF6DD3B49}"/>
              </a:ext>
            </a:extLst>
          </p:cNvPr>
          <p:cNvSpPr/>
          <p:nvPr/>
        </p:nvSpPr>
        <p:spPr>
          <a:xfrm>
            <a:off x="740451" y="4547164"/>
            <a:ext cx="3894719" cy="100511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Tunnistetaan korkeakoulukonsernit oleellisena osana korkeakoulu- järjestelmää, poistetaan niiden sisäisen yhteistyön esteitä ja vahvistetaan niiden menestymisen edellytyksiä.</a:t>
            </a:r>
          </a:p>
        </p:txBody>
      </p:sp>
      <p:pic>
        <p:nvPicPr>
          <p:cNvPr id="21" name="Graphic 20">
            <a:extLst>
              <a:ext uri="{FF2B5EF4-FFF2-40B4-BE49-F238E27FC236}">
                <a16:creationId xmlns:a16="http://schemas.microsoft.com/office/drawing/2014/main" id="{1E17D240-1445-A671-3F89-A6DFAA152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873" y="4527433"/>
            <a:ext cx="260317" cy="539228"/>
          </a:xfrm>
          <a:prstGeom prst="rect">
            <a:avLst/>
          </a:prstGeom>
        </p:spPr>
      </p:pic>
      <p:sp>
        <p:nvSpPr>
          <p:cNvPr id="27" name="Rectangle 26">
            <a:extLst>
              <a:ext uri="{FF2B5EF4-FFF2-40B4-BE49-F238E27FC236}">
                <a16:creationId xmlns:a16="http://schemas.microsoft.com/office/drawing/2014/main" id="{F66D6733-08BA-D2EB-8375-3BFFBE509D84}"/>
              </a:ext>
            </a:extLst>
          </p:cNvPr>
          <p:cNvSpPr/>
          <p:nvPr/>
        </p:nvSpPr>
        <p:spPr>
          <a:xfrm>
            <a:off x="5282595" y="4547164"/>
            <a:ext cx="2693499" cy="100511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Vahvistetaan yliopistosairaaloiden kliinisen tutkimuksen ja erikoislääkäri-koulutuksen resursseja. </a:t>
            </a:r>
          </a:p>
        </p:txBody>
      </p:sp>
      <p:pic>
        <p:nvPicPr>
          <p:cNvPr id="28" name="Graphic 27">
            <a:extLst>
              <a:ext uri="{FF2B5EF4-FFF2-40B4-BE49-F238E27FC236}">
                <a16:creationId xmlns:a16="http://schemas.microsoft.com/office/drawing/2014/main" id="{BBEC4986-7689-CE81-0B3C-2B1CE20C4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35626" y="4527433"/>
            <a:ext cx="260317" cy="539228"/>
          </a:xfrm>
          <a:prstGeom prst="rect">
            <a:avLst/>
          </a:prstGeom>
        </p:spPr>
      </p:pic>
      <p:sp>
        <p:nvSpPr>
          <p:cNvPr id="29" name="Rectangle 28">
            <a:extLst>
              <a:ext uri="{FF2B5EF4-FFF2-40B4-BE49-F238E27FC236}">
                <a16:creationId xmlns:a16="http://schemas.microsoft.com/office/drawing/2014/main" id="{96C4C167-B08F-CCD3-DC4D-2A6F791A63C6}"/>
              </a:ext>
            </a:extLst>
          </p:cNvPr>
          <p:cNvSpPr/>
          <p:nvPr/>
        </p:nvSpPr>
        <p:spPr>
          <a:xfrm>
            <a:off x="8493739" y="4547164"/>
            <a:ext cx="3316095" cy="1005117"/>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2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Mahdollistetaan erilaisille hakijoille joustava siirtymä korkeakouluopintoihin saavutettavalla ja tehokkaalla prosessilla. </a:t>
            </a:r>
          </a:p>
        </p:txBody>
      </p:sp>
      <p:pic>
        <p:nvPicPr>
          <p:cNvPr id="30" name="Graphic 29">
            <a:extLst>
              <a:ext uri="{FF2B5EF4-FFF2-40B4-BE49-F238E27FC236}">
                <a16:creationId xmlns:a16="http://schemas.microsoft.com/office/drawing/2014/main" id="{B9789A3A-FD0E-71EA-1202-B6F5E0A61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31598" y="4527433"/>
            <a:ext cx="260317" cy="539228"/>
          </a:xfrm>
          <a:prstGeom prst="rect">
            <a:avLst/>
          </a:prstGeom>
        </p:spPr>
      </p:pic>
      <p:sp>
        <p:nvSpPr>
          <p:cNvPr id="34" name="Otsikko 1">
            <a:extLst>
              <a:ext uri="{FF2B5EF4-FFF2-40B4-BE49-F238E27FC236}">
                <a16:creationId xmlns:a16="http://schemas.microsoft.com/office/drawing/2014/main" id="{6734C3D6-66E9-C7A5-6E7D-4C13516E4094}"/>
              </a:ext>
            </a:extLst>
          </p:cNvPr>
          <p:cNvSpPr txBox="1">
            <a:spLocks/>
          </p:cNvSpPr>
          <p:nvPr/>
        </p:nvSpPr>
        <p:spPr>
          <a:xfrm>
            <a:off x="438839" y="567396"/>
            <a:ext cx="5657161" cy="749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Hallitusohjelmatavoitteet:</a:t>
            </a:r>
            <a:endParaRPr kumimoji="0" lang="fi-FI" sz="28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p:txBody>
      </p:sp>
      <p:sp>
        <p:nvSpPr>
          <p:cNvPr id="35" name="Otsikko 1">
            <a:extLst>
              <a:ext uri="{FF2B5EF4-FFF2-40B4-BE49-F238E27FC236}">
                <a16:creationId xmlns:a16="http://schemas.microsoft.com/office/drawing/2014/main" id="{1059C5F9-A0E8-910C-0B17-030CC5255F2B}"/>
              </a:ext>
            </a:extLst>
          </p:cNvPr>
          <p:cNvSpPr txBox="1">
            <a:spLocks/>
          </p:cNvSpPr>
          <p:nvPr/>
        </p:nvSpPr>
        <p:spPr>
          <a:xfrm>
            <a:off x="438840" y="1214225"/>
            <a:ext cx="5316851" cy="51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800" i="0" u="none" strike="noStrike" kern="1200" cap="none" spc="0" normalizeH="0" baseline="0" noProof="1">
                <a:ln>
                  <a:noFill/>
                </a:ln>
                <a:solidFill>
                  <a:srgbClr val="426F70"/>
                </a:solidFill>
                <a:effectLst/>
                <a:uLnTx/>
                <a:uFillTx/>
                <a:latin typeface="Calibri" panose="020F0502020204030204" pitchFamily="34" charset="0"/>
                <a:cs typeface="Calibri" panose="020F0502020204030204" pitchFamily="34" charset="0"/>
              </a:rPr>
              <a:t>Koulutuspaikkojen kasvava kysyntä</a:t>
            </a:r>
          </a:p>
        </p:txBody>
      </p:sp>
    </p:spTree>
    <p:extLst>
      <p:ext uri="{BB962C8B-B14F-4D97-AF65-F5344CB8AC3E}">
        <p14:creationId xmlns:p14="http://schemas.microsoft.com/office/powerpoint/2010/main" val="201788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F8B9B-6B09-7120-E713-A0C2B8BB323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3E21D0D8-74C2-C494-FB7F-E795002E6C3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t="-144"/>
          <a:stretch>
            <a:fillRect/>
          </a:stretch>
        </p:blipFill>
        <p:spPr>
          <a:xfrm>
            <a:off x="3848757" y="-9939"/>
            <a:ext cx="8343244" cy="6888040"/>
          </a:xfrm>
          <a:prstGeom prst="rect">
            <a:avLst/>
          </a:prstGeom>
        </p:spPr>
      </p:pic>
      <p:sp>
        <p:nvSpPr>
          <p:cNvPr id="15" name="Snip Single Corner of Rectangle 14">
            <a:extLst>
              <a:ext uri="{FF2B5EF4-FFF2-40B4-BE49-F238E27FC236}">
                <a16:creationId xmlns:a16="http://schemas.microsoft.com/office/drawing/2014/main" id="{615AE543-430E-7FDB-4E32-94BD758D7F79}"/>
              </a:ext>
            </a:extLst>
          </p:cNvPr>
          <p:cNvSpPr>
            <a:spLocks noGrp="1" noRot="1" noMove="1" noResize="1" noEditPoints="1" noAdjustHandles="1" noChangeArrowheads="1" noChangeShapeType="1"/>
          </p:cNvSpPr>
          <p:nvPr/>
        </p:nvSpPr>
        <p:spPr>
          <a:xfrm>
            <a:off x="-73140" y="-9939"/>
            <a:ext cx="6033673" cy="6878099"/>
          </a:xfrm>
          <a:prstGeom prst="snip1Rect">
            <a:avLst>
              <a:gd name="adj" fmla="val 1947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1">
              <a:ln>
                <a:noFill/>
              </a:ln>
              <a:solidFill>
                <a:srgbClr val="D5E4E5"/>
              </a:solidFill>
              <a:effectLst/>
              <a:uLnTx/>
              <a:uFillTx/>
              <a:latin typeface="Calibri" panose="020F0502020204030204" pitchFamily="34" charset="0"/>
              <a:cs typeface="Calibri" panose="020F0502020204030204" pitchFamily="34" charset="0"/>
            </a:endParaRPr>
          </a:p>
        </p:txBody>
      </p:sp>
      <p:sp>
        <p:nvSpPr>
          <p:cNvPr id="2" name="Otsikko 1">
            <a:extLst>
              <a:ext uri="{FF2B5EF4-FFF2-40B4-BE49-F238E27FC236}">
                <a16:creationId xmlns:a16="http://schemas.microsoft.com/office/drawing/2014/main" id="{E893A561-7D82-27C2-50FF-C4B2D7DEED46}"/>
              </a:ext>
            </a:extLst>
          </p:cNvPr>
          <p:cNvSpPr>
            <a:spLocks noGrp="1"/>
          </p:cNvSpPr>
          <p:nvPr>
            <p:ph type="title"/>
          </p:nvPr>
        </p:nvSpPr>
        <p:spPr>
          <a:xfrm>
            <a:off x="591508" y="1598208"/>
            <a:ext cx="4603344" cy="1394598"/>
          </a:xfrm>
          <a:noFill/>
        </p:spPr>
        <p:txBody>
          <a:bodyPr>
            <a:noAutofit/>
          </a:bodyPr>
          <a:lstStyle/>
          <a:p>
            <a:r>
              <a:rPr lang="fi-FI" sz="3200" dirty="0">
                <a:solidFill>
                  <a:schemeClr val="accent1"/>
                </a:solidFill>
                <a:latin typeface="Calibri" panose="020F0502020204030204" pitchFamily="34" charset="0"/>
                <a:cs typeface="Calibri" panose="020F0502020204030204" pitchFamily="34" charset="0"/>
              </a:rPr>
              <a:t>Työ-, koulutus- ja opiskeluperäinen maahanmuutto</a:t>
            </a:r>
            <a:endParaRPr lang="fi-FI" dirty="0">
              <a:solidFill>
                <a:schemeClr val="accent1"/>
              </a:solidFill>
              <a:latin typeface="Calibri" panose="020F0502020204030204" pitchFamily="34" charset="0"/>
              <a:cs typeface="Calibri" panose="020F0502020204030204" pitchFamily="34" charset="0"/>
            </a:endParaRPr>
          </a:p>
        </p:txBody>
      </p:sp>
      <p:sp>
        <p:nvSpPr>
          <p:cNvPr id="4" name="Sisällön paikkamerkki 2">
            <a:extLst>
              <a:ext uri="{FF2B5EF4-FFF2-40B4-BE49-F238E27FC236}">
                <a16:creationId xmlns:a16="http://schemas.microsoft.com/office/drawing/2014/main" id="{238926CD-56A8-237D-0B5B-FCCA616E7277}"/>
              </a:ext>
            </a:extLst>
          </p:cNvPr>
          <p:cNvSpPr txBox="1">
            <a:spLocks/>
          </p:cNvSpPr>
          <p:nvPr/>
        </p:nvSpPr>
        <p:spPr>
          <a:xfrm>
            <a:off x="591507" y="3186546"/>
            <a:ext cx="4603345" cy="254812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b="0" i="0" kern="1200">
                <a:solidFill>
                  <a:schemeClr val="tx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500"/>
              </a:spcBef>
              <a:spcAft>
                <a:spcPts val="0"/>
              </a:spcAft>
              <a:buClr>
                <a:srgbClr val="DA8A2A"/>
              </a:buClr>
              <a:buSzTx/>
              <a:buFont typeface="Arial" panose="020B0604020202020204" pitchFamily="34" charset="0"/>
              <a:buNone/>
              <a:tabLst/>
              <a:defRPr/>
            </a:pPr>
            <a:r>
              <a:rPr kumimoji="0" lang="fi-FI" sz="1600" u="none" strike="noStrike" kern="1200" cap="none" spc="0" normalizeH="0" baseline="0" noProof="1">
                <a:ln>
                  <a:noFill/>
                </a:ln>
                <a:solidFill>
                  <a:schemeClr val="bg1"/>
                </a:solidFill>
                <a:effectLst/>
                <a:uLnTx/>
                <a:uFillTx/>
                <a:latin typeface="Calibri" panose="020F0502020204030204" pitchFamily="34" charset="0"/>
                <a:ea typeface="Calibri Light"/>
                <a:cs typeface="Calibri" panose="020F0502020204030204" pitchFamily="34" charset="0"/>
              </a:rPr>
              <a:t>Työperäistä sekä koulutus- ja opiskeluperäistä maahanmuuttoa on vauhditettava. Työperäinen strategisesti kohdennettu maahanmuutto on yksi keino vastata työvoimatarpeisiin, jolla kestävyysvajeen syveneminen saadaan pysäytettyä. Koulutus- ja opiskeluperusteinen maahanmuutto on tärkeä keino rakenteellisen työvoimapulan ratkaisemisessa. Panostetaan ulkomaalaisten tutkinto-opiskelijoiden kiinnittymiseen Suomeen ja kehitetään ammatillista tilauskoulutusta.</a:t>
            </a:r>
            <a:endParaRPr kumimoji="0" lang="fi-FI" sz="1600" u="none" strike="noStrike" kern="1200" cap="none" spc="0" normalizeH="0" baseline="0" noProof="1">
              <a:ln>
                <a:noFill/>
              </a:ln>
              <a:solidFill>
                <a:schemeClr val="bg1"/>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3361E6A-268E-3E62-F87D-7A5A27D395CE}"/>
              </a:ext>
            </a:extLst>
          </p:cNvPr>
          <p:cNvSpPr txBox="1"/>
          <p:nvPr/>
        </p:nvSpPr>
        <p:spPr>
          <a:xfrm>
            <a:off x="781183" y="641462"/>
            <a:ext cx="6195390" cy="286232"/>
          </a:xfrm>
          <a:prstGeom prst="rect">
            <a:avLst/>
          </a:prstGeom>
          <a:noFill/>
        </p:spPr>
        <p:txBody>
          <a:bodyPr wrap="square">
            <a:spAutoFit/>
          </a:bodyPr>
          <a:lstStyle/>
          <a:p>
            <a:pPr marL="0" marR="0" lvl="0" indent="0" algn="l" defTabSz="914400" rtl="0" eaLnBrk="1" fontAlgn="auto" latinLnBrk="0" hangingPunct="1">
              <a:lnSpc>
                <a:spcPct val="90000"/>
              </a:lnSpc>
              <a:spcBef>
                <a:spcPts val="500"/>
              </a:spcBef>
              <a:spcAft>
                <a:spcPts val="0"/>
              </a:spcAft>
              <a:buClr>
                <a:srgbClr val="FFFFFF"/>
              </a:buClr>
              <a:buSzTx/>
              <a:buFont typeface="Arial" panose="020B0604020202020204" pitchFamily="34" charset="0"/>
              <a:buNone/>
              <a:tabLst/>
              <a:defRPr/>
            </a:pPr>
            <a:r>
              <a:rPr kumimoji="0" lang="fi-FI" sz="1400" u="none" strike="noStrike" kern="1200" cap="none" spc="0" normalizeH="0" baseline="0" noProof="1">
                <a:ln>
                  <a:noFill/>
                </a:ln>
                <a:solidFill>
                  <a:schemeClr val="accent1"/>
                </a:solidFill>
                <a:effectLst/>
                <a:uLnTx/>
                <a:uFillTx/>
                <a:latin typeface="Calibri" panose="020F0502020204030204" pitchFamily="34" charset="0"/>
                <a:cs typeface="Calibri" panose="020F0502020204030204" pitchFamily="34" charset="0"/>
              </a:rPr>
              <a:t>MAAILMAA MUUTTAVAT OSAAJAT</a:t>
            </a:r>
            <a:endParaRPr kumimoji="0" lang="fi-FI" sz="1400" u="none" strike="noStrike" kern="1200" cap="none" spc="0" normalizeH="0" baseline="0" noProof="1">
              <a:ln>
                <a:noFill/>
              </a:ln>
              <a:solidFill>
                <a:schemeClr val="accent1"/>
              </a:solidFill>
              <a:effectLst/>
              <a:uLnTx/>
              <a:uFillTx/>
              <a:latin typeface="Calibri" panose="020F0502020204030204" pitchFamily="34" charset="0"/>
              <a:ea typeface="Calibri Light"/>
              <a:cs typeface="Calibri" panose="020F0502020204030204" pitchFamily="34" charset="0"/>
            </a:endParaRPr>
          </a:p>
        </p:txBody>
      </p:sp>
      <p:pic>
        <p:nvPicPr>
          <p:cNvPr id="17" name="Graphic 16">
            <a:extLst>
              <a:ext uri="{FF2B5EF4-FFF2-40B4-BE49-F238E27FC236}">
                <a16:creationId xmlns:a16="http://schemas.microsoft.com/office/drawing/2014/main" id="{0F30C9CB-1CD3-A82A-42F3-9DDAD5E3C1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508" y="588553"/>
            <a:ext cx="177800" cy="368300"/>
          </a:xfrm>
          <a:prstGeom prst="rect">
            <a:avLst/>
          </a:prstGeom>
        </p:spPr>
      </p:pic>
      <p:sp>
        <p:nvSpPr>
          <p:cNvPr id="20" name="Right Triangle 19">
            <a:extLst>
              <a:ext uri="{FF2B5EF4-FFF2-40B4-BE49-F238E27FC236}">
                <a16:creationId xmlns:a16="http://schemas.microsoft.com/office/drawing/2014/main" id="{B69CC982-E13E-FDB1-43FF-4BBFF4B0F435}"/>
              </a:ext>
            </a:extLst>
          </p:cNvPr>
          <p:cNvSpPr>
            <a:spLocks noGrp="1" noRot="1" noMove="1" noResize="1" noEditPoints="1" noAdjustHandles="1" noChangeArrowheads="1" noChangeShapeType="1"/>
          </p:cNvSpPr>
          <p:nvPr/>
        </p:nvSpPr>
        <p:spPr>
          <a:xfrm rot="16200000">
            <a:off x="10089207" y="4765366"/>
            <a:ext cx="2102794" cy="2102794"/>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7035C3AD-2C03-D348-434F-D8F63970A4DB}"/>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rcRect/>
          <a:stretch/>
        </p:blipFill>
        <p:spPr>
          <a:xfrm>
            <a:off x="11383649" y="5930223"/>
            <a:ext cx="567208" cy="722515"/>
          </a:xfrm>
          <a:prstGeom prst="rect">
            <a:avLst/>
          </a:prstGeom>
        </p:spPr>
      </p:pic>
    </p:spTree>
    <p:extLst>
      <p:ext uri="{BB962C8B-B14F-4D97-AF65-F5344CB8AC3E}">
        <p14:creationId xmlns:p14="http://schemas.microsoft.com/office/powerpoint/2010/main" val="28850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5B26F32-FBFC-CA27-5D2D-E7165231F43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AAA823F-DF7E-B2E6-AD61-7F690A7750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84870" y="188640"/>
            <a:ext cx="767942" cy="978212"/>
          </a:xfrm>
          <a:prstGeom prst="rect">
            <a:avLst/>
          </a:prstGeom>
        </p:spPr>
      </p:pic>
      <p:sp>
        <p:nvSpPr>
          <p:cNvPr id="5" name="Rectangle 4">
            <a:extLst>
              <a:ext uri="{FF2B5EF4-FFF2-40B4-BE49-F238E27FC236}">
                <a16:creationId xmlns:a16="http://schemas.microsoft.com/office/drawing/2014/main" id="{C8D91F26-B056-75D0-8EB8-C518F7E91CA6}"/>
              </a:ext>
            </a:extLst>
          </p:cNvPr>
          <p:cNvSpPr/>
          <p:nvPr/>
        </p:nvSpPr>
        <p:spPr>
          <a:xfrm>
            <a:off x="938257" y="2212137"/>
            <a:ext cx="3599961" cy="121686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normAutofit/>
          </a:bodyP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Vauhditetaan kansainvälisen työvoiman rekrytointia työvoimapula-aloille sekä vahvistetaan kansainvälisten opiskelijoiden työelämäyhteyksiä ja –taitoja.</a:t>
            </a:r>
          </a:p>
        </p:txBody>
      </p:sp>
      <p:sp>
        <p:nvSpPr>
          <p:cNvPr id="7" name="Rectangle 6">
            <a:extLst>
              <a:ext uri="{FF2B5EF4-FFF2-40B4-BE49-F238E27FC236}">
                <a16:creationId xmlns:a16="http://schemas.microsoft.com/office/drawing/2014/main" id="{3290B8F0-5F87-7456-1DD9-78ECD0C1D9A1}"/>
              </a:ext>
            </a:extLst>
          </p:cNvPr>
          <p:cNvSpPr/>
          <p:nvPr/>
        </p:nvSpPr>
        <p:spPr>
          <a:xfrm>
            <a:off x="5152634" y="2212137"/>
            <a:ext cx="3089158" cy="121686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normAutofit/>
          </a:bodyP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Vahvistetaan kotouttamisen edellytyksiä turvaamalla kunnille, oppilaitoksille ja järjestöille riittävät taloudelliset resurssit. </a:t>
            </a:r>
          </a:p>
        </p:txBody>
      </p:sp>
      <p:sp>
        <p:nvSpPr>
          <p:cNvPr id="10" name="Rectangle 9">
            <a:extLst>
              <a:ext uri="{FF2B5EF4-FFF2-40B4-BE49-F238E27FC236}">
                <a16:creationId xmlns:a16="http://schemas.microsoft.com/office/drawing/2014/main" id="{C1590277-D33F-04E7-5C01-C82C8B42D921}"/>
              </a:ext>
            </a:extLst>
          </p:cNvPr>
          <p:cNvSpPr/>
          <p:nvPr/>
        </p:nvSpPr>
        <p:spPr>
          <a:xfrm>
            <a:off x="8838598" y="2212137"/>
            <a:ext cx="2473515" cy="121686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normAutofit/>
          </a:bodyP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Vahvistetaan kotimaisten kielten osaamista kansainvälisissä tutkinto-ohjelmissa.</a:t>
            </a:r>
          </a:p>
        </p:txBody>
      </p:sp>
      <p:sp>
        <p:nvSpPr>
          <p:cNvPr id="11" name="Rectangle 10">
            <a:extLst>
              <a:ext uri="{FF2B5EF4-FFF2-40B4-BE49-F238E27FC236}">
                <a16:creationId xmlns:a16="http://schemas.microsoft.com/office/drawing/2014/main" id="{75E86381-91DB-134F-E90F-6288158C74F1}"/>
              </a:ext>
            </a:extLst>
          </p:cNvPr>
          <p:cNvSpPr/>
          <p:nvPr/>
        </p:nvSpPr>
        <p:spPr>
          <a:xfrm>
            <a:off x="938257" y="3937481"/>
            <a:ext cx="2646191" cy="121686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normAutofit/>
          </a:bodyP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Laajennetaan määräaikaisella työluvalla maahan tulleiden työnhakuaikaa kuuteen kuukauteen.</a:t>
            </a:r>
          </a:p>
        </p:txBody>
      </p:sp>
      <p:sp>
        <p:nvSpPr>
          <p:cNvPr id="12" name="Rectangle 11">
            <a:extLst>
              <a:ext uri="{FF2B5EF4-FFF2-40B4-BE49-F238E27FC236}">
                <a16:creationId xmlns:a16="http://schemas.microsoft.com/office/drawing/2014/main" id="{5E346A5E-3451-8D70-A224-48F7F15BFDF6}"/>
              </a:ext>
            </a:extLst>
          </p:cNvPr>
          <p:cNvSpPr/>
          <p:nvPr/>
        </p:nvSpPr>
        <p:spPr>
          <a:xfrm>
            <a:off x="4272788" y="3937481"/>
            <a:ext cx="2378674" cy="121686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normAutofit/>
          </a:bodyP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Nopeutetaan osaajien ja perheiden oleskelulupa- ja rekisteröintiprosesseja. </a:t>
            </a:r>
          </a:p>
        </p:txBody>
      </p:sp>
      <p:sp>
        <p:nvSpPr>
          <p:cNvPr id="13" name="Rectangle 12">
            <a:extLst>
              <a:ext uri="{FF2B5EF4-FFF2-40B4-BE49-F238E27FC236}">
                <a16:creationId xmlns:a16="http://schemas.microsoft.com/office/drawing/2014/main" id="{EAFF8CDA-6B5F-DBE4-2225-DCB2A8ECD5C6}"/>
              </a:ext>
            </a:extLst>
          </p:cNvPr>
          <p:cNvSpPr/>
          <p:nvPr/>
        </p:nvSpPr>
        <p:spPr>
          <a:xfrm>
            <a:off x="7346845" y="3937481"/>
            <a:ext cx="3965268" cy="1216863"/>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normAutofit/>
          </a:bodyPr>
          <a:lstStyle/>
          <a:p>
            <a:pPr marL="0" marR="0" lvl="0" indent="0" algn="l" defTabSz="914400" rtl="0" eaLnBrk="1" fontAlgn="auto" latinLnBrk="0" hangingPunct="1">
              <a:lnSpc>
                <a:spcPct val="90000"/>
              </a:lnSpc>
              <a:spcBef>
                <a:spcPts val="1200"/>
              </a:spcBef>
              <a:spcAft>
                <a:spcPts val="0"/>
              </a:spcAft>
              <a:buClr>
                <a:srgbClr val="DA8A2A"/>
              </a:buClr>
              <a:buSzTx/>
              <a:buFontTx/>
              <a:buNone/>
              <a:tabLst/>
              <a:defRPr/>
            </a:pPr>
            <a:r>
              <a:rPr kumimoji="0" lang="fi-FI" sz="1400" b="0" i="0" u="none" strike="noStrike" kern="1200" cap="none" spc="0" normalizeH="0" baseline="0" noProof="1">
                <a:ln>
                  <a:noFill/>
                </a:ln>
                <a:solidFill>
                  <a:srgbClr val="213839"/>
                </a:solidFill>
                <a:effectLst/>
                <a:uLnTx/>
                <a:uFillTx/>
                <a:latin typeface="Calibri" panose="020F0502020204030204" pitchFamily="34" charset="0"/>
                <a:ea typeface="Calibri Light"/>
                <a:cs typeface="Calibri" panose="020F0502020204030204" pitchFamily="34" charset="0"/>
              </a:rPr>
              <a:t>Luodaan nopeutettu malli pysyvän oleskeluluvan saamiseen osaajille ja perheille, joilla arvioidaan olevan erinomaiset mahdollisuudet menestyä suomalaisessa yhteiskunnassa.</a:t>
            </a:r>
            <a:endParaRPr kumimoji="0" lang="fi-FI" sz="14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p:txBody>
      </p:sp>
      <p:pic>
        <p:nvPicPr>
          <p:cNvPr id="17" name="Graphic 16">
            <a:extLst>
              <a:ext uri="{FF2B5EF4-FFF2-40B4-BE49-F238E27FC236}">
                <a16:creationId xmlns:a16="http://schemas.microsoft.com/office/drawing/2014/main" id="{6DDF2136-D0BE-7AC4-7524-6EC4A80D37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995" y="2212137"/>
            <a:ext cx="260317" cy="539228"/>
          </a:xfrm>
          <a:prstGeom prst="rect">
            <a:avLst/>
          </a:prstGeom>
        </p:spPr>
      </p:pic>
      <p:pic>
        <p:nvPicPr>
          <p:cNvPr id="20" name="Graphic 19">
            <a:extLst>
              <a:ext uri="{FF2B5EF4-FFF2-40B4-BE49-F238E27FC236}">
                <a16:creationId xmlns:a16="http://schemas.microsoft.com/office/drawing/2014/main" id="{BC7FE42A-ACFB-5061-5FAC-D450D088BE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995" y="3933619"/>
            <a:ext cx="260317" cy="539228"/>
          </a:xfrm>
          <a:prstGeom prst="rect">
            <a:avLst/>
          </a:prstGeom>
        </p:spPr>
      </p:pic>
      <p:pic>
        <p:nvPicPr>
          <p:cNvPr id="21" name="Graphic 20">
            <a:extLst>
              <a:ext uri="{FF2B5EF4-FFF2-40B4-BE49-F238E27FC236}">
                <a16:creationId xmlns:a16="http://schemas.microsoft.com/office/drawing/2014/main" id="{88D25AA7-6119-B91A-60E8-6152A11421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2790" y="2212137"/>
            <a:ext cx="260317" cy="539228"/>
          </a:xfrm>
          <a:prstGeom prst="rect">
            <a:avLst/>
          </a:prstGeom>
        </p:spPr>
      </p:pic>
      <p:pic>
        <p:nvPicPr>
          <p:cNvPr id="22" name="Graphic 21">
            <a:extLst>
              <a:ext uri="{FF2B5EF4-FFF2-40B4-BE49-F238E27FC236}">
                <a16:creationId xmlns:a16="http://schemas.microsoft.com/office/drawing/2014/main" id="{6858FF60-3A6F-E64A-9F4B-87CCF82C6C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43848" y="3933619"/>
            <a:ext cx="260317" cy="539228"/>
          </a:xfrm>
          <a:prstGeom prst="rect">
            <a:avLst/>
          </a:prstGeom>
        </p:spPr>
      </p:pic>
      <p:pic>
        <p:nvPicPr>
          <p:cNvPr id="23" name="Graphic 22">
            <a:extLst>
              <a:ext uri="{FF2B5EF4-FFF2-40B4-BE49-F238E27FC236}">
                <a16:creationId xmlns:a16="http://schemas.microsoft.com/office/drawing/2014/main" id="{B3C204C7-93CF-60D0-20B5-A811A8A2A9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8840" y="2212137"/>
            <a:ext cx="260317" cy="539228"/>
          </a:xfrm>
          <a:prstGeom prst="rect">
            <a:avLst/>
          </a:prstGeom>
        </p:spPr>
      </p:pic>
      <p:pic>
        <p:nvPicPr>
          <p:cNvPr id="24" name="Graphic 23">
            <a:extLst>
              <a:ext uri="{FF2B5EF4-FFF2-40B4-BE49-F238E27FC236}">
                <a16:creationId xmlns:a16="http://schemas.microsoft.com/office/drawing/2014/main" id="{8C8E0F56-F216-14D2-0D9D-15D84B0C77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2040" y="3933619"/>
            <a:ext cx="260317" cy="539228"/>
          </a:xfrm>
          <a:prstGeom prst="rect">
            <a:avLst/>
          </a:prstGeom>
        </p:spPr>
      </p:pic>
      <p:sp>
        <p:nvSpPr>
          <p:cNvPr id="27" name="Otsikko 1">
            <a:extLst>
              <a:ext uri="{FF2B5EF4-FFF2-40B4-BE49-F238E27FC236}">
                <a16:creationId xmlns:a16="http://schemas.microsoft.com/office/drawing/2014/main" id="{5BB2F928-0E2C-8D90-9F6C-3280A20FF507}"/>
              </a:ext>
            </a:extLst>
          </p:cNvPr>
          <p:cNvSpPr txBox="1">
            <a:spLocks/>
          </p:cNvSpPr>
          <p:nvPr/>
        </p:nvSpPr>
        <p:spPr>
          <a:xfrm>
            <a:off x="608994" y="567396"/>
            <a:ext cx="5657161" cy="749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1"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rPr>
              <a:t>Hallitusohjelmatavoitteet:</a:t>
            </a:r>
            <a:endParaRPr kumimoji="0" lang="fi-FI" sz="2800" b="0" i="0" u="none" strike="noStrike" kern="1200" cap="none" spc="0" normalizeH="0" baseline="0" noProof="1">
              <a:ln>
                <a:noFill/>
              </a:ln>
              <a:solidFill>
                <a:srgbClr val="213839"/>
              </a:solidFill>
              <a:effectLst/>
              <a:uLnTx/>
              <a:uFillTx/>
              <a:latin typeface="Calibri" panose="020F0502020204030204" pitchFamily="34" charset="0"/>
              <a:cs typeface="Calibri" panose="020F0502020204030204" pitchFamily="34" charset="0"/>
            </a:endParaRPr>
          </a:p>
        </p:txBody>
      </p:sp>
      <p:sp>
        <p:nvSpPr>
          <p:cNvPr id="28" name="Otsikko 1">
            <a:extLst>
              <a:ext uri="{FF2B5EF4-FFF2-40B4-BE49-F238E27FC236}">
                <a16:creationId xmlns:a16="http://schemas.microsoft.com/office/drawing/2014/main" id="{9916FABE-6FB2-4EEC-8BEA-2BE50D2AE026}"/>
              </a:ext>
            </a:extLst>
          </p:cNvPr>
          <p:cNvSpPr txBox="1">
            <a:spLocks/>
          </p:cNvSpPr>
          <p:nvPr/>
        </p:nvSpPr>
        <p:spPr>
          <a:xfrm>
            <a:off x="608995" y="1304263"/>
            <a:ext cx="8866475" cy="511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ontserrat" panose="02000505000000020004" pitchFamily="2" charset="77"/>
                <a:ea typeface="+mj-ea"/>
                <a:cs typeface="+mj-cs"/>
              </a:defRPr>
            </a:lvl1pPr>
          </a:lstStyle>
          <a:p>
            <a:pPr lvl="0">
              <a:defRPr/>
            </a:pPr>
            <a:r>
              <a:rPr lang="fi-FI" sz="1800" noProof="1">
                <a:solidFill>
                  <a:srgbClr val="426F70"/>
                </a:solidFill>
                <a:latin typeface="Calibri" panose="020F0502020204030204" pitchFamily="34" charset="0"/>
                <a:cs typeface="Calibri" panose="020F0502020204030204" pitchFamily="34" charset="0"/>
              </a:rPr>
              <a:t>Työ-, koulutus- ja opiskeluperäinen maahanmuutto</a:t>
            </a:r>
          </a:p>
        </p:txBody>
      </p:sp>
    </p:spTree>
    <p:extLst>
      <p:ext uri="{BB962C8B-B14F-4D97-AF65-F5344CB8AC3E}">
        <p14:creationId xmlns:p14="http://schemas.microsoft.com/office/powerpoint/2010/main" val="3639315710"/>
      </p:ext>
    </p:extLst>
  </p:cSld>
  <p:clrMapOvr>
    <a:masterClrMapping/>
  </p:clrMapOvr>
</p:sld>
</file>

<file path=ppt/theme/theme1.xml><?xml version="1.0" encoding="utf-8"?>
<a:theme xmlns:a="http://schemas.openxmlformats.org/drawingml/2006/main" name="Office Theme">
  <a:themeElements>
    <a:clrScheme name="Pirkanmaan kärjet">
      <a:dk1>
        <a:srgbClr val="213839"/>
      </a:dk1>
      <a:lt1>
        <a:srgbClr val="FFFFFF"/>
      </a:lt1>
      <a:dk2>
        <a:srgbClr val="213839"/>
      </a:dk2>
      <a:lt2>
        <a:srgbClr val="FFFFFF"/>
      </a:lt2>
      <a:accent1>
        <a:srgbClr val="D6E5E6"/>
      </a:accent1>
      <a:accent2>
        <a:srgbClr val="DA8928"/>
      </a:accent2>
      <a:accent3>
        <a:srgbClr val="3E4041"/>
      </a:accent3>
      <a:accent4>
        <a:srgbClr val="AE1D5B"/>
      </a:accent4>
      <a:accent5>
        <a:srgbClr val="426F70"/>
      </a:accent5>
      <a:accent6>
        <a:srgbClr val="D5E4E5"/>
      </a:accent6>
      <a:hlink>
        <a:srgbClr val="DA8929"/>
      </a:hlink>
      <a:folHlink>
        <a:srgbClr val="DA892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63d755-ef17-4a99-8f53-6b0bf5e26933" xsi:nil="true"/>
    <lcf76f155ced4ddcb4097134ff3c332f xmlns="3ae20b60-bf7f-43bd-99ab-844b583835b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C6F142130DC1B48914D406D65078B1C" ma:contentTypeVersion="10" ma:contentTypeDescription="Luo uusi asiakirja." ma:contentTypeScope="" ma:versionID="f2d9baf47d7d24f2e1726dc4a8473d23">
  <xsd:schema xmlns:xsd="http://www.w3.org/2001/XMLSchema" xmlns:xs="http://www.w3.org/2001/XMLSchema" xmlns:p="http://schemas.microsoft.com/office/2006/metadata/properties" xmlns:ns2="3ae20b60-bf7f-43bd-99ab-844b583835b3" xmlns:ns3="3b63d755-ef17-4a99-8f53-6b0bf5e26933" targetNamespace="http://schemas.microsoft.com/office/2006/metadata/properties" ma:root="true" ma:fieldsID="3a5065ef9fb5df421d46a34ab1d0dbd5" ns2:_="" ns3:_="">
    <xsd:import namespace="3ae20b60-bf7f-43bd-99ab-844b583835b3"/>
    <xsd:import namespace="3b63d755-ef17-4a99-8f53-6b0bf5e269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20b60-bf7f-43bd-99ab-844b58383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33a2e6a4-faca-4678-bb7c-541088fe428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63d755-ef17-4a99-8f53-6b0bf5e269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64d6789-5343-44d8-9e42-4dc2983af56d}" ma:internalName="TaxCatchAll" ma:showField="CatchAllData" ma:web="3b63d755-ef17-4a99-8f53-6b0bf5e26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DA1BC4-0EB2-4C46-97F6-54909F09725A}">
  <ds:schemaRefs>
    <ds:schemaRef ds:uri="http://schemas.microsoft.com/sharepoint/v3/contenttype/forms"/>
  </ds:schemaRefs>
</ds:datastoreItem>
</file>

<file path=customXml/itemProps2.xml><?xml version="1.0" encoding="utf-8"?>
<ds:datastoreItem xmlns:ds="http://schemas.openxmlformats.org/officeDocument/2006/customXml" ds:itemID="{BA7FCAF5-561C-4C96-9F6F-1D439505C5E2}">
  <ds:schemaRefs>
    <ds:schemaRef ds:uri="http://schemas.microsoft.com/office/2006/documentManagement/types"/>
    <ds:schemaRef ds:uri="http://schemas.openxmlformats.org/package/2006/metadata/core-properties"/>
    <ds:schemaRef ds:uri="http://purl.org/dc/elements/1.1/"/>
    <ds:schemaRef ds:uri="3ae20b60-bf7f-43bd-99ab-844b583835b3"/>
    <ds:schemaRef ds:uri="http://purl.org/dc/dcmitype/"/>
    <ds:schemaRef ds:uri="3b63d755-ef17-4a99-8f53-6b0bf5e26933"/>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1926AE2-66BD-45CD-BD46-7918BD1C8F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e20b60-bf7f-43bd-99ab-844b583835b3"/>
    <ds:schemaRef ds:uri="3b63d755-ef17-4a99-8f53-6b0bf5e26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Pirkanmaan liitto PowerPoint-malli</Template>
  <TotalTime>22193</TotalTime>
  <Words>2803</Words>
  <Application>Microsoft Office PowerPoint</Application>
  <PresentationFormat>Laajakuva</PresentationFormat>
  <Paragraphs>243</Paragraphs>
  <Slides>22</Slides>
  <Notes>19</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22</vt:i4>
      </vt:variant>
    </vt:vector>
  </HeadingPairs>
  <TitlesOfParts>
    <vt:vector size="29" baseType="lpstr">
      <vt:lpstr>Aptos</vt:lpstr>
      <vt:lpstr>Arial</vt:lpstr>
      <vt:lpstr>Calibri</vt:lpstr>
      <vt:lpstr>inherit</vt:lpstr>
      <vt:lpstr>Montserrat</vt:lpstr>
      <vt:lpstr>Montserrat Light</vt:lpstr>
      <vt:lpstr>Office Theme</vt:lpstr>
      <vt:lpstr>Pirkanmaan  hallitusohjelmatavoitteet 2027-2031   Pirkanmaa on Suomen kasvun veturi ja osaamisen solmukohta</vt:lpstr>
      <vt:lpstr>Tulevaisuudessa pärjää  päättämällä rohkeasti</vt:lpstr>
      <vt:lpstr>Pirkanmaa – Suomi pienoiskoossa</vt:lpstr>
      <vt:lpstr>Tampere on Suomen raideliikenteen solmukohta</vt:lpstr>
      <vt:lpstr>PowerPoint-esitys</vt:lpstr>
      <vt:lpstr>Koulutuspaikkojen kasvava kysyntä</vt:lpstr>
      <vt:lpstr>PowerPoint-esitys</vt:lpstr>
      <vt:lpstr>Työ-, koulutus- ja opiskeluperäinen maahanmuutto</vt:lpstr>
      <vt:lpstr>PowerPoint-esitys</vt:lpstr>
      <vt:lpstr>Teolliset investoinnit ja TKI-toiminta vahvistavat Suomen kilpailukykyä</vt:lpstr>
      <vt:lpstr>Hallitusohjelmatavoitteet:</vt:lpstr>
      <vt:lpstr>Kriittiset murrosteknologiat,  strateginen autonomia</vt:lpstr>
      <vt:lpstr>Hallitusohjelmatavoitteet:</vt:lpstr>
      <vt:lpstr>Puolustusliiketoiminta sekä toiminta- ja toimitusvarmuus</vt:lpstr>
      <vt:lpstr>Hallitusohjelmatavoitteet:</vt:lpstr>
      <vt:lpstr>Kestävä kaupunkipolitiikka</vt:lpstr>
      <vt:lpstr>Hallitusohjelmatavoitteet:</vt:lpstr>
      <vt:lpstr>Suomen liikenteen keskeisimmän solmukohdan kehittäminen</vt:lpstr>
      <vt:lpstr>Vienti-Suomen keskus tarvitsee toimivat kansainväliset yhteydet</vt:lpstr>
      <vt:lpstr>Raideliikenteen kansallisen solmukohdan paketti</vt:lpstr>
      <vt:lpstr>Tieliikenteen kansallisen solmukohdan paketti</vt:lpstr>
      <vt:lpstr>Pirkanmaan hallitusohjelmatavoitteet 2027-2031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Astor</dc:title>
  <dc:creator>Marko Koskinen</dc:creator>
  <cp:lastModifiedBy>Nurminen Päivi</cp:lastModifiedBy>
  <cp:revision>40</cp:revision>
  <cp:lastPrinted>2026-01-14T06:21:17Z</cp:lastPrinted>
  <dcterms:created xsi:type="dcterms:W3CDTF">2024-09-05T06:07:32Z</dcterms:created>
  <dcterms:modified xsi:type="dcterms:W3CDTF">2026-04-20T13:06:55Z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0x0101004C6F142130DC1B48914D406D65078B1C</vt:lpwstr>
  </property>
  <property fmtid="{D5CDD505-2E9C-101B-9397-08002B2CF9AE}" pid="3" name="MediaServiceImageTags">
    <vt:lpwstr/>
  </property>
</Properties>
</file>